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sldIdLst>
    <p:sldId id="256" r:id="rId2"/>
    <p:sldId id="272" r:id="rId3"/>
    <p:sldId id="258" r:id="rId4"/>
    <p:sldId id="257" r:id="rId5"/>
    <p:sldId id="259" r:id="rId6"/>
    <p:sldId id="260" r:id="rId7"/>
    <p:sldId id="261" r:id="rId8"/>
    <p:sldId id="262" r:id="rId9"/>
    <p:sldId id="271" r:id="rId10"/>
    <p:sldId id="263" r:id="rId11"/>
    <p:sldId id="264" r:id="rId12"/>
    <p:sldId id="265" r:id="rId13"/>
    <p:sldId id="266" r:id="rId14"/>
    <p:sldId id="267" r:id="rId15"/>
    <p:sldId id="268" r:id="rId16"/>
    <p:sldId id="269" r:id="rId17"/>
    <p:sldId id="273"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4" autoAdjust="0"/>
    <p:restoredTop sz="94660"/>
  </p:normalViewPr>
  <p:slideViewPr>
    <p:cSldViewPr snapToGrid="0">
      <p:cViewPr varScale="1">
        <p:scale>
          <a:sx n="86" d="100"/>
          <a:sy n="86" d="100"/>
        </p:scale>
        <p:origin x="51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441A4-3A0A-417E-80BD-C0FA9E97C59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8E98858-C48A-4BF2-BB29-6DA9989A7D42}">
      <dgm:prSet/>
      <dgm:spPr/>
      <dgm:t>
        <a:bodyPr/>
        <a:lstStyle/>
        <a:p>
          <a:r>
            <a:rPr lang="en-US"/>
            <a:t>Evidenced-based care</a:t>
          </a:r>
        </a:p>
      </dgm:t>
    </dgm:pt>
    <dgm:pt modelId="{11E7987F-F017-4919-840C-5343BF1801F8}" type="parTrans" cxnId="{E1291016-F5FB-459B-97EA-D1ABDF43BF55}">
      <dgm:prSet/>
      <dgm:spPr/>
      <dgm:t>
        <a:bodyPr/>
        <a:lstStyle/>
        <a:p>
          <a:endParaRPr lang="en-US"/>
        </a:p>
      </dgm:t>
    </dgm:pt>
    <dgm:pt modelId="{78992671-48BC-464E-9360-86981CE574F1}" type="sibTrans" cxnId="{E1291016-F5FB-459B-97EA-D1ABDF43BF55}">
      <dgm:prSet/>
      <dgm:spPr/>
      <dgm:t>
        <a:bodyPr/>
        <a:lstStyle/>
        <a:p>
          <a:endParaRPr lang="en-US"/>
        </a:p>
      </dgm:t>
    </dgm:pt>
    <dgm:pt modelId="{3C586129-CD95-40E1-82A4-0E2837F45403}">
      <dgm:prSet/>
      <dgm:spPr/>
      <dgm:t>
        <a:bodyPr/>
        <a:lstStyle/>
        <a:p>
          <a:r>
            <a:rPr lang="en-US"/>
            <a:t>Health Coaching</a:t>
          </a:r>
        </a:p>
      </dgm:t>
    </dgm:pt>
    <dgm:pt modelId="{13A67AD7-7436-4802-84A1-C33F1B8ED494}" type="parTrans" cxnId="{60149ED8-F42E-4C6D-95C7-44021B742DC7}">
      <dgm:prSet/>
      <dgm:spPr/>
      <dgm:t>
        <a:bodyPr/>
        <a:lstStyle/>
        <a:p>
          <a:endParaRPr lang="en-US"/>
        </a:p>
      </dgm:t>
    </dgm:pt>
    <dgm:pt modelId="{99D08C7D-6C1D-4088-93E7-7C413A02E08B}" type="sibTrans" cxnId="{60149ED8-F42E-4C6D-95C7-44021B742DC7}">
      <dgm:prSet/>
      <dgm:spPr/>
      <dgm:t>
        <a:bodyPr/>
        <a:lstStyle/>
        <a:p>
          <a:endParaRPr lang="en-US"/>
        </a:p>
      </dgm:t>
    </dgm:pt>
    <dgm:pt modelId="{B93BEBFD-6AED-4115-BA7C-1DC21A76D604}">
      <dgm:prSet/>
      <dgm:spPr/>
      <dgm:t>
        <a:bodyPr/>
        <a:lstStyle/>
        <a:p>
          <a:r>
            <a:rPr lang="en-US"/>
            <a:t>Informed, activated patients, able to advocate for themselves</a:t>
          </a:r>
        </a:p>
      </dgm:t>
    </dgm:pt>
    <dgm:pt modelId="{B2B06F42-F7DE-407E-BB3D-A6C00D9FCF14}" type="parTrans" cxnId="{BBD6E991-2FE7-412F-8BD0-733A342E0DEA}">
      <dgm:prSet/>
      <dgm:spPr/>
      <dgm:t>
        <a:bodyPr/>
        <a:lstStyle/>
        <a:p>
          <a:endParaRPr lang="en-US"/>
        </a:p>
      </dgm:t>
    </dgm:pt>
    <dgm:pt modelId="{A0354F88-060B-4319-A272-6BE93D593D26}" type="sibTrans" cxnId="{BBD6E991-2FE7-412F-8BD0-733A342E0DEA}">
      <dgm:prSet/>
      <dgm:spPr/>
      <dgm:t>
        <a:bodyPr/>
        <a:lstStyle/>
        <a:p>
          <a:endParaRPr lang="en-US"/>
        </a:p>
      </dgm:t>
    </dgm:pt>
    <dgm:pt modelId="{398E9BEA-A4F3-412B-91AB-621524BC4A85}">
      <dgm:prSet/>
      <dgm:spPr/>
      <dgm:t>
        <a:bodyPr/>
        <a:lstStyle/>
        <a:p>
          <a:r>
            <a:rPr lang="en-US"/>
            <a:t>Shared decision making that respects the patients personal goals</a:t>
          </a:r>
        </a:p>
      </dgm:t>
    </dgm:pt>
    <dgm:pt modelId="{B8AD29E6-A4A3-4553-B1A2-72F182CCD312}" type="parTrans" cxnId="{427CA75D-96F0-4E9D-A222-A4569B6EE214}">
      <dgm:prSet/>
      <dgm:spPr/>
      <dgm:t>
        <a:bodyPr/>
        <a:lstStyle/>
        <a:p>
          <a:endParaRPr lang="en-US"/>
        </a:p>
      </dgm:t>
    </dgm:pt>
    <dgm:pt modelId="{3955919D-F384-4D6C-8EC7-CD5A9A8FE3D9}" type="sibTrans" cxnId="{427CA75D-96F0-4E9D-A222-A4569B6EE214}">
      <dgm:prSet/>
      <dgm:spPr/>
      <dgm:t>
        <a:bodyPr/>
        <a:lstStyle/>
        <a:p>
          <a:endParaRPr lang="en-US"/>
        </a:p>
      </dgm:t>
    </dgm:pt>
    <dgm:pt modelId="{DCAF5E90-4F93-48ED-A46D-67A1C3CF2799}" type="pres">
      <dgm:prSet presAssocID="{74B441A4-3A0A-417E-80BD-C0FA9E97C591}" presName="root" presStyleCnt="0">
        <dgm:presLayoutVars>
          <dgm:dir/>
          <dgm:resizeHandles val="exact"/>
        </dgm:presLayoutVars>
      </dgm:prSet>
      <dgm:spPr/>
    </dgm:pt>
    <dgm:pt modelId="{8ACAB384-B84F-4184-878F-821D936A2C6F}" type="pres">
      <dgm:prSet presAssocID="{68E98858-C48A-4BF2-BB29-6DA9989A7D42}" presName="compNode" presStyleCnt="0"/>
      <dgm:spPr/>
    </dgm:pt>
    <dgm:pt modelId="{760383BB-508F-49B1-A66B-AEF5000D2C61}" type="pres">
      <dgm:prSet presAssocID="{68E98858-C48A-4BF2-BB29-6DA9989A7D42}" presName="bgRect" presStyleLbl="bgShp" presStyleIdx="0" presStyleCnt="4"/>
      <dgm:spPr/>
    </dgm:pt>
    <dgm:pt modelId="{9586AD43-6CBD-4BCB-8900-52E28D937904}" type="pres">
      <dgm:prSet presAssocID="{68E98858-C48A-4BF2-BB29-6DA9989A7D4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0104E54E-2605-401C-A309-F6EACAD8CB82}" type="pres">
      <dgm:prSet presAssocID="{68E98858-C48A-4BF2-BB29-6DA9989A7D42}" presName="spaceRect" presStyleCnt="0"/>
      <dgm:spPr/>
    </dgm:pt>
    <dgm:pt modelId="{E01F1DAF-F706-4EEE-8323-C34EA2815C2D}" type="pres">
      <dgm:prSet presAssocID="{68E98858-C48A-4BF2-BB29-6DA9989A7D42}" presName="parTx" presStyleLbl="revTx" presStyleIdx="0" presStyleCnt="4">
        <dgm:presLayoutVars>
          <dgm:chMax val="0"/>
          <dgm:chPref val="0"/>
        </dgm:presLayoutVars>
      </dgm:prSet>
      <dgm:spPr/>
    </dgm:pt>
    <dgm:pt modelId="{61082151-25C7-465D-952B-464E235236BE}" type="pres">
      <dgm:prSet presAssocID="{78992671-48BC-464E-9360-86981CE574F1}" presName="sibTrans" presStyleCnt="0"/>
      <dgm:spPr/>
    </dgm:pt>
    <dgm:pt modelId="{CE292D1E-6BA0-4759-821A-80EB03292D0D}" type="pres">
      <dgm:prSet presAssocID="{3C586129-CD95-40E1-82A4-0E2837F45403}" presName="compNode" presStyleCnt="0"/>
      <dgm:spPr/>
    </dgm:pt>
    <dgm:pt modelId="{06B0E78B-9370-4E59-A5F1-4D2EB4B71AB6}" type="pres">
      <dgm:prSet presAssocID="{3C586129-CD95-40E1-82A4-0E2837F45403}" presName="bgRect" presStyleLbl="bgShp" presStyleIdx="1" presStyleCnt="4"/>
      <dgm:spPr/>
    </dgm:pt>
    <dgm:pt modelId="{9BEBFC71-667B-43B1-BC77-CEA37BE93A39}" type="pres">
      <dgm:prSet presAssocID="{3C586129-CD95-40E1-82A4-0E2837F4540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with Pulse"/>
        </a:ext>
      </dgm:extLst>
    </dgm:pt>
    <dgm:pt modelId="{CD3011B9-D063-49EF-B34B-BEA2516CD536}" type="pres">
      <dgm:prSet presAssocID="{3C586129-CD95-40E1-82A4-0E2837F45403}" presName="spaceRect" presStyleCnt="0"/>
      <dgm:spPr/>
    </dgm:pt>
    <dgm:pt modelId="{82CF7278-BF8D-4E67-B378-AB5B004F6696}" type="pres">
      <dgm:prSet presAssocID="{3C586129-CD95-40E1-82A4-0E2837F45403}" presName="parTx" presStyleLbl="revTx" presStyleIdx="1" presStyleCnt="4">
        <dgm:presLayoutVars>
          <dgm:chMax val="0"/>
          <dgm:chPref val="0"/>
        </dgm:presLayoutVars>
      </dgm:prSet>
      <dgm:spPr/>
    </dgm:pt>
    <dgm:pt modelId="{76754632-B109-4C17-A09E-3F758A88FB1E}" type="pres">
      <dgm:prSet presAssocID="{99D08C7D-6C1D-4088-93E7-7C413A02E08B}" presName="sibTrans" presStyleCnt="0"/>
      <dgm:spPr/>
    </dgm:pt>
    <dgm:pt modelId="{DE593D48-E117-4853-8814-CE11D7E55E66}" type="pres">
      <dgm:prSet presAssocID="{B93BEBFD-6AED-4115-BA7C-1DC21A76D604}" presName="compNode" presStyleCnt="0"/>
      <dgm:spPr/>
    </dgm:pt>
    <dgm:pt modelId="{A3A5F7FD-6B38-4E46-BBAA-F2B12FD2E99E}" type="pres">
      <dgm:prSet presAssocID="{B93BEBFD-6AED-4115-BA7C-1DC21A76D604}" presName="bgRect" presStyleLbl="bgShp" presStyleIdx="2" presStyleCnt="4"/>
      <dgm:spPr/>
    </dgm:pt>
    <dgm:pt modelId="{47AFCD15-134D-4161-8515-F1D327FDC07E}" type="pres">
      <dgm:prSet presAssocID="{B93BEBFD-6AED-4115-BA7C-1DC21A76D60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242C0A28-05DF-462B-9E94-D95A3FC7CB85}" type="pres">
      <dgm:prSet presAssocID="{B93BEBFD-6AED-4115-BA7C-1DC21A76D604}" presName="spaceRect" presStyleCnt="0"/>
      <dgm:spPr/>
    </dgm:pt>
    <dgm:pt modelId="{833FBFA0-5A6D-45DA-B149-123F90A1ABC1}" type="pres">
      <dgm:prSet presAssocID="{B93BEBFD-6AED-4115-BA7C-1DC21A76D604}" presName="parTx" presStyleLbl="revTx" presStyleIdx="2" presStyleCnt="4">
        <dgm:presLayoutVars>
          <dgm:chMax val="0"/>
          <dgm:chPref val="0"/>
        </dgm:presLayoutVars>
      </dgm:prSet>
      <dgm:spPr/>
    </dgm:pt>
    <dgm:pt modelId="{57D98E24-B642-4046-B2EC-1D3DE83D595B}" type="pres">
      <dgm:prSet presAssocID="{A0354F88-060B-4319-A272-6BE93D593D26}" presName="sibTrans" presStyleCnt="0"/>
      <dgm:spPr/>
    </dgm:pt>
    <dgm:pt modelId="{C3749B64-D28C-4191-BA3E-CBC77DA8319A}" type="pres">
      <dgm:prSet presAssocID="{398E9BEA-A4F3-412B-91AB-621524BC4A85}" presName="compNode" presStyleCnt="0"/>
      <dgm:spPr/>
    </dgm:pt>
    <dgm:pt modelId="{3520381C-E19B-4BE9-B5FA-8C904CE94A4A}" type="pres">
      <dgm:prSet presAssocID="{398E9BEA-A4F3-412B-91AB-621524BC4A85}" presName="bgRect" presStyleLbl="bgShp" presStyleIdx="3" presStyleCnt="4"/>
      <dgm:spPr/>
    </dgm:pt>
    <dgm:pt modelId="{0CC0EF4E-2FAE-4EE5-A20C-0C419A042B7C}" type="pres">
      <dgm:prSet presAssocID="{398E9BEA-A4F3-412B-91AB-621524BC4A8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ecision chart"/>
        </a:ext>
      </dgm:extLst>
    </dgm:pt>
    <dgm:pt modelId="{641316E6-C04E-4781-870B-5478B7518A23}" type="pres">
      <dgm:prSet presAssocID="{398E9BEA-A4F3-412B-91AB-621524BC4A85}" presName="spaceRect" presStyleCnt="0"/>
      <dgm:spPr/>
    </dgm:pt>
    <dgm:pt modelId="{896607DA-F132-4D87-88D9-405F95876881}" type="pres">
      <dgm:prSet presAssocID="{398E9BEA-A4F3-412B-91AB-621524BC4A85}" presName="parTx" presStyleLbl="revTx" presStyleIdx="3" presStyleCnt="4">
        <dgm:presLayoutVars>
          <dgm:chMax val="0"/>
          <dgm:chPref val="0"/>
        </dgm:presLayoutVars>
      </dgm:prSet>
      <dgm:spPr/>
    </dgm:pt>
  </dgm:ptLst>
  <dgm:cxnLst>
    <dgm:cxn modelId="{FAD3F809-D28D-49D7-A04B-DDB0815F97D3}" type="presOf" srcId="{398E9BEA-A4F3-412B-91AB-621524BC4A85}" destId="{896607DA-F132-4D87-88D9-405F95876881}" srcOrd="0" destOrd="0" presId="urn:microsoft.com/office/officeart/2018/2/layout/IconVerticalSolidList"/>
    <dgm:cxn modelId="{E1291016-F5FB-459B-97EA-D1ABDF43BF55}" srcId="{74B441A4-3A0A-417E-80BD-C0FA9E97C591}" destId="{68E98858-C48A-4BF2-BB29-6DA9989A7D42}" srcOrd="0" destOrd="0" parTransId="{11E7987F-F017-4919-840C-5343BF1801F8}" sibTransId="{78992671-48BC-464E-9360-86981CE574F1}"/>
    <dgm:cxn modelId="{99168433-0398-4EB7-A9AF-3E6CEF9F1E3E}" type="presOf" srcId="{74B441A4-3A0A-417E-80BD-C0FA9E97C591}" destId="{DCAF5E90-4F93-48ED-A46D-67A1C3CF2799}" srcOrd="0" destOrd="0" presId="urn:microsoft.com/office/officeart/2018/2/layout/IconVerticalSolidList"/>
    <dgm:cxn modelId="{427CA75D-96F0-4E9D-A222-A4569B6EE214}" srcId="{74B441A4-3A0A-417E-80BD-C0FA9E97C591}" destId="{398E9BEA-A4F3-412B-91AB-621524BC4A85}" srcOrd="3" destOrd="0" parTransId="{B8AD29E6-A4A3-4553-B1A2-72F182CCD312}" sibTransId="{3955919D-F384-4D6C-8EC7-CD5A9A8FE3D9}"/>
    <dgm:cxn modelId="{08B1A15A-D39E-4992-8AC1-153C62CFAD84}" type="presOf" srcId="{68E98858-C48A-4BF2-BB29-6DA9989A7D42}" destId="{E01F1DAF-F706-4EEE-8323-C34EA2815C2D}" srcOrd="0" destOrd="0" presId="urn:microsoft.com/office/officeart/2018/2/layout/IconVerticalSolidList"/>
    <dgm:cxn modelId="{BBD6E991-2FE7-412F-8BD0-733A342E0DEA}" srcId="{74B441A4-3A0A-417E-80BD-C0FA9E97C591}" destId="{B93BEBFD-6AED-4115-BA7C-1DC21A76D604}" srcOrd="2" destOrd="0" parTransId="{B2B06F42-F7DE-407E-BB3D-A6C00D9FCF14}" sibTransId="{A0354F88-060B-4319-A272-6BE93D593D26}"/>
    <dgm:cxn modelId="{3D5CA892-3F7B-4E69-94D0-162EE005EC8C}" type="presOf" srcId="{3C586129-CD95-40E1-82A4-0E2837F45403}" destId="{82CF7278-BF8D-4E67-B378-AB5B004F6696}" srcOrd="0" destOrd="0" presId="urn:microsoft.com/office/officeart/2018/2/layout/IconVerticalSolidList"/>
    <dgm:cxn modelId="{72658DBD-49CA-4BFB-BC37-C18FB8544B98}" type="presOf" srcId="{B93BEBFD-6AED-4115-BA7C-1DC21A76D604}" destId="{833FBFA0-5A6D-45DA-B149-123F90A1ABC1}" srcOrd="0" destOrd="0" presId="urn:microsoft.com/office/officeart/2018/2/layout/IconVerticalSolidList"/>
    <dgm:cxn modelId="{60149ED8-F42E-4C6D-95C7-44021B742DC7}" srcId="{74B441A4-3A0A-417E-80BD-C0FA9E97C591}" destId="{3C586129-CD95-40E1-82A4-0E2837F45403}" srcOrd="1" destOrd="0" parTransId="{13A67AD7-7436-4802-84A1-C33F1B8ED494}" sibTransId="{99D08C7D-6C1D-4088-93E7-7C413A02E08B}"/>
    <dgm:cxn modelId="{096E358C-D1AB-48C7-B52B-432C10871A85}" type="presParOf" srcId="{DCAF5E90-4F93-48ED-A46D-67A1C3CF2799}" destId="{8ACAB384-B84F-4184-878F-821D936A2C6F}" srcOrd="0" destOrd="0" presId="urn:microsoft.com/office/officeart/2018/2/layout/IconVerticalSolidList"/>
    <dgm:cxn modelId="{EBB5B062-E8A6-4463-9D4F-8CC230271830}" type="presParOf" srcId="{8ACAB384-B84F-4184-878F-821D936A2C6F}" destId="{760383BB-508F-49B1-A66B-AEF5000D2C61}" srcOrd="0" destOrd="0" presId="urn:microsoft.com/office/officeart/2018/2/layout/IconVerticalSolidList"/>
    <dgm:cxn modelId="{1089F85B-B50D-4A28-A0FD-58807DF47686}" type="presParOf" srcId="{8ACAB384-B84F-4184-878F-821D936A2C6F}" destId="{9586AD43-6CBD-4BCB-8900-52E28D937904}" srcOrd="1" destOrd="0" presId="urn:microsoft.com/office/officeart/2018/2/layout/IconVerticalSolidList"/>
    <dgm:cxn modelId="{456503EE-7D09-42DA-8DBC-420EAC0D9A28}" type="presParOf" srcId="{8ACAB384-B84F-4184-878F-821D936A2C6F}" destId="{0104E54E-2605-401C-A309-F6EACAD8CB82}" srcOrd="2" destOrd="0" presId="urn:microsoft.com/office/officeart/2018/2/layout/IconVerticalSolidList"/>
    <dgm:cxn modelId="{3B671799-1C18-4F29-8D38-327EA11A8047}" type="presParOf" srcId="{8ACAB384-B84F-4184-878F-821D936A2C6F}" destId="{E01F1DAF-F706-4EEE-8323-C34EA2815C2D}" srcOrd="3" destOrd="0" presId="urn:microsoft.com/office/officeart/2018/2/layout/IconVerticalSolidList"/>
    <dgm:cxn modelId="{858BCF79-10C6-4121-A0D2-8F573DDB273E}" type="presParOf" srcId="{DCAF5E90-4F93-48ED-A46D-67A1C3CF2799}" destId="{61082151-25C7-465D-952B-464E235236BE}" srcOrd="1" destOrd="0" presId="urn:microsoft.com/office/officeart/2018/2/layout/IconVerticalSolidList"/>
    <dgm:cxn modelId="{18D2492F-34B6-473F-812C-A2CDC6D31DA2}" type="presParOf" srcId="{DCAF5E90-4F93-48ED-A46D-67A1C3CF2799}" destId="{CE292D1E-6BA0-4759-821A-80EB03292D0D}" srcOrd="2" destOrd="0" presId="urn:microsoft.com/office/officeart/2018/2/layout/IconVerticalSolidList"/>
    <dgm:cxn modelId="{F5EA9EDA-D116-4DDC-86AD-A9177C7F1027}" type="presParOf" srcId="{CE292D1E-6BA0-4759-821A-80EB03292D0D}" destId="{06B0E78B-9370-4E59-A5F1-4D2EB4B71AB6}" srcOrd="0" destOrd="0" presId="urn:microsoft.com/office/officeart/2018/2/layout/IconVerticalSolidList"/>
    <dgm:cxn modelId="{11F64B29-941A-401B-85AE-29E295D290DA}" type="presParOf" srcId="{CE292D1E-6BA0-4759-821A-80EB03292D0D}" destId="{9BEBFC71-667B-43B1-BC77-CEA37BE93A39}" srcOrd="1" destOrd="0" presId="urn:microsoft.com/office/officeart/2018/2/layout/IconVerticalSolidList"/>
    <dgm:cxn modelId="{804BEF15-8859-4FDF-ABCC-F6193D7E856D}" type="presParOf" srcId="{CE292D1E-6BA0-4759-821A-80EB03292D0D}" destId="{CD3011B9-D063-49EF-B34B-BEA2516CD536}" srcOrd="2" destOrd="0" presId="urn:microsoft.com/office/officeart/2018/2/layout/IconVerticalSolidList"/>
    <dgm:cxn modelId="{A36B7550-62F0-4DAC-B743-AC56995E2598}" type="presParOf" srcId="{CE292D1E-6BA0-4759-821A-80EB03292D0D}" destId="{82CF7278-BF8D-4E67-B378-AB5B004F6696}" srcOrd="3" destOrd="0" presId="urn:microsoft.com/office/officeart/2018/2/layout/IconVerticalSolidList"/>
    <dgm:cxn modelId="{84F35365-FD74-4421-867F-7AD7316613E7}" type="presParOf" srcId="{DCAF5E90-4F93-48ED-A46D-67A1C3CF2799}" destId="{76754632-B109-4C17-A09E-3F758A88FB1E}" srcOrd="3" destOrd="0" presId="urn:microsoft.com/office/officeart/2018/2/layout/IconVerticalSolidList"/>
    <dgm:cxn modelId="{2AF67359-8715-480E-A627-505FDB15992D}" type="presParOf" srcId="{DCAF5E90-4F93-48ED-A46D-67A1C3CF2799}" destId="{DE593D48-E117-4853-8814-CE11D7E55E66}" srcOrd="4" destOrd="0" presId="urn:microsoft.com/office/officeart/2018/2/layout/IconVerticalSolidList"/>
    <dgm:cxn modelId="{2456E5D9-3115-4FC5-9B8B-412965EC4EA4}" type="presParOf" srcId="{DE593D48-E117-4853-8814-CE11D7E55E66}" destId="{A3A5F7FD-6B38-4E46-BBAA-F2B12FD2E99E}" srcOrd="0" destOrd="0" presId="urn:microsoft.com/office/officeart/2018/2/layout/IconVerticalSolidList"/>
    <dgm:cxn modelId="{245D9335-DA13-4837-9C4D-325EE98F6B68}" type="presParOf" srcId="{DE593D48-E117-4853-8814-CE11D7E55E66}" destId="{47AFCD15-134D-4161-8515-F1D327FDC07E}" srcOrd="1" destOrd="0" presId="urn:microsoft.com/office/officeart/2018/2/layout/IconVerticalSolidList"/>
    <dgm:cxn modelId="{CC2A3D86-6591-4AF9-8BA1-687B03DA1E2F}" type="presParOf" srcId="{DE593D48-E117-4853-8814-CE11D7E55E66}" destId="{242C0A28-05DF-462B-9E94-D95A3FC7CB85}" srcOrd="2" destOrd="0" presId="urn:microsoft.com/office/officeart/2018/2/layout/IconVerticalSolidList"/>
    <dgm:cxn modelId="{06745F07-AD80-46B8-A407-A0DC8581066F}" type="presParOf" srcId="{DE593D48-E117-4853-8814-CE11D7E55E66}" destId="{833FBFA0-5A6D-45DA-B149-123F90A1ABC1}" srcOrd="3" destOrd="0" presId="urn:microsoft.com/office/officeart/2018/2/layout/IconVerticalSolidList"/>
    <dgm:cxn modelId="{A3B9B52C-E257-4660-8E1C-2C5A3918C332}" type="presParOf" srcId="{DCAF5E90-4F93-48ED-A46D-67A1C3CF2799}" destId="{57D98E24-B642-4046-B2EC-1D3DE83D595B}" srcOrd="5" destOrd="0" presId="urn:microsoft.com/office/officeart/2018/2/layout/IconVerticalSolidList"/>
    <dgm:cxn modelId="{54F3AD73-9F4A-4EE5-9B2E-F78CEB4012BB}" type="presParOf" srcId="{DCAF5E90-4F93-48ED-A46D-67A1C3CF2799}" destId="{C3749B64-D28C-4191-BA3E-CBC77DA8319A}" srcOrd="6" destOrd="0" presId="urn:microsoft.com/office/officeart/2018/2/layout/IconVerticalSolidList"/>
    <dgm:cxn modelId="{ED74451F-1ECD-4F6F-94E4-9E3D2693793E}" type="presParOf" srcId="{C3749B64-D28C-4191-BA3E-CBC77DA8319A}" destId="{3520381C-E19B-4BE9-B5FA-8C904CE94A4A}" srcOrd="0" destOrd="0" presId="urn:microsoft.com/office/officeart/2018/2/layout/IconVerticalSolidList"/>
    <dgm:cxn modelId="{16564E22-B058-4583-96BA-C778371B2E70}" type="presParOf" srcId="{C3749B64-D28C-4191-BA3E-CBC77DA8319A}" destId="{0CC0EF4E-2FAE-4EE5-A20C-0C419A042B7C}" srcOrd="1" destOrd="0" presId="urn:microsoft.com/office/officeart/2018/2/layout/IconVerticalSolidList"/>
    <dgm:cxn modelId="{BB89D838-D70D-4DAA-8B3E-6C3F1C3F67FF}" type="presParOf" srcId="{C3749B64-D28C-4191-BA3E-CBC77DA8319A}" destId="{641316E6-C04E-4781-870B-5478B7518A23}" srcOrd="2" destOrd="0" presId="urn:microsoft.com/office/officeart/2018/2/layout/IconVerticalSolidList"/>
    <dgm:cxn modelId="{1C44FE55-078D-4336-B99A-3F4D679D1963}" type="presParOf" srcId="{C3749B64-D28C-4191-BA3E-CBC77DA8319A}" destId="{896607DA-F132-4D87-88D9-405F9587688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75CF46-3150-4977-A74B-F118209E246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EBDB811-24F9-4FEC-ADCD-34290DBB3C61}">
      <dgm:prSet custT="1"/>
      <dgm:spPr/>
      <dgm:t>
        <a:bodyPr/>
        <a:lstStyle/>
        <a:p>
          <a:pPr>
            <a:lnSpc>
              <a:spcPct val="100000"/>
            </a:lnSpc>
            <a:defRPr cap="all"/>
          </a:pPr>
          <a:r>
            <a:rPr lang="en-US" sz="1400" dirty="0"/>
            <a:t>Telehealth visits – extending the reach of primary care providers</a:t>
          </a:r>
        </a:p>
      </dgm:t>
    </dgm:pt>
    <dgm:pt modelId="{06F1DB97-356F-41DF-A5BB-57A8E865DF7E}" type="parTrans" cxnId="{39B49591-3656-4C3F-A935-32DC4407FE90}">
      <dgm:prSet/>
      <dgm:spPr/>
      <dgm:t>
        <a:bodyPr/>
        <a:lstStyle/>
        <a:p>
          <a:endParaRPr lang="en-US"/>
        </a:p>
      </dgm:t>
    </dgm:pt>
    <dgm:pt modelId="{7436B6CB-5373-4AF8-83E9-BA17E5D3D91D}" type="sibTrans" cxnId="{39B49591-3656-4C3F-A935-32DC4407FE90}">
      <dgm:prSet/>
      <dgm:spPr/>
      <dgm:t>
        <a:bodyPr/>
        <a:lstStyle/>
        <a:p>
          <a:endParaRPr lang="en-US"/>
        </a:p>
      </dgm:t>
    </dgm:pt>
    <dgm:pt modelId="{2514BC0E-02FB-4ECE-9C9D-3678E19D1535}">
      <dgm:prSet/>
      <dgm:spPr/>
      <dgm:t>
        <a:bodyPr/>
        <a:lstStyle/>
        <a:p>
          <a:pPr>
            <a:lnSpc>
              <a:spcPct val="100000"/>
            </a:lnSpc>
            <a:defRPr cap="all"/>
          </a:pPr>
          <a:r>
            <a:rPr lang="en-US"/>
            <a:t>E-Consults </a:t>
          </a:r>
        </a:p>
      </dgm:t>
    </dgm:pt>
    <dgm:pt modelId="{F7B793CC-2ECC-4437-B69A-451D7D6D809A}" type="parTrans" cxnId="{DAF4FF26-61F1-43FF-90C2-489E899BF16E}">
      <dgm:prSet/>
      <dgm:spPr/>
      <dgm:t>
        <a:bodyPr/>
        <a:lstStyle/>
        <a:p>
          <a:endParaRPr lang="en-US"/>
        </a:p>
      </dgm:t>
    </dgm:pt>
    <dgm:pt modelId="{3693BB79-546C-42E2-8FE9-7E3C04ADD974}" type="sibTrans" cxnId="{DAF4FF26-61F1-43FF-90C2-489E899BF16E}">
      <dgm:prSet/>
      <dgm:spPr/>
      <dgm:t>
        <a:bodyPr/>
        <a:lstStyle/>
        <a:p>
          <a:endParaRPr lang="en-US"/>
        </a:p>
      </dgm:t>
    </dgm:pt>
    <dgm:pt modelId="{D0171F01-6521-4C42-A444-0F6A58C743E8}">
      <dgm:prSet/>
      <dgm:spPr/>
      <dgm:t>
        <a:bodyPr/>
        <a:lstStyle/>
        <a:p>
          <a:pPr>
            <a:lnSpc>
              <a:spcPct val="100000"/>
            </a:lnSpc>
            <a:defRPr cap="all"/>
          </a:pPr>
          <a:r>
            <a:rPr lang="en-US" dirty="0"/>
            <a:t>Remote patient monitoring</a:t>
          </a:r>
        </a:p>
      </dgm:t>
    </dgm:pt>
    <dgm:pt modelId="{6CCBD980-8672-4629-9546-A6F13F2C01BD}" type="parTrans" cxnId="{E9A86113-CA34-4D45-BF49-BD2BCEA6CB8C}">
      <dgm:prSet/>
      <dgm:spPr/>
      <dgm:t>
        <a:bodyPr/>
        <a:lstStyle/>
        <a:p>
          <a:endParaRPr lang="en-US"/>
        </a:p>
      </dgm:t>
    </dgm:pt>
    <dgm:pt modelId="{88C41C1C-4CC4-441C-8CDF-FECF711F8959}" type="sibTrans" cxnId="{E9A86113-CA34-4D45-BF49-BD2BCEA6CB8C}">
      <dgm:prSet/>
      <dgm:spPr/>
      <dgm:t>
        <a:bodyPr/>
        <a:lstStyle/>
        <a:p>
          <a:endParaRPr lang="en-US"/>
        </a:p>
      </dgm:t>
    </dgm:pt>
    <dgm:pt modelId="{FEC4797C-4561-4651-9BC7-D10FFD84D3AF}">
      <dgm:prSet/>
      <dgm:spPr/>
      <dgm:t>
        <a:bodyPr/>
        <a:lstStyle/>
        <a:p>
          <a:pPr>
            <a:lnSpc>
              <a:spcPct val="100000"/>
            </a:lnSpc>
            <a:defRPr cap="all"/>
          </a:pPr>
          <a:r>
            <a:rPr lang="en-US"/>
            <a:t>Group visits</a:t>
          </a:r>
        </a:p>
      </dgm:t>
    </dgm:pt>
    <dgm:pt modelId="{CE5794CB-72C6-42DD-9577-AF70B9FDD4BF}" type="parTrans" cxnId="{BB17579C-21FB-4FDB-83A6-84580C359165}">
      <dgm:prSet/>
      <dgm:spPr/>
      <dgm:t>
        <a:bodyPr/>
        <a:lstStyle/>
        <a:p>
          <a:endParaRPr lang="en-US"/>
        </a:p>
      </dgm:t>
    </dgm:pt>
    <dgm:pt modelId="{3C422326-58D1-43FA-B262-820700577908}" type="sibTrans" cxnId="{BB17579C-21FB-4FDB-83A6-84580C359165}">
      <dgm:prSet/>
      <dgm:spPr/>
      <dgm:t>
        <a:bodyPr/>
        <a:lstStyle/>
        <a:p>
          <a:endParaRPr lang="en-US"/>
        </a:p>
      </dgm:t>
    </dgm:pt>
    <dgm:pt modelId="{EC4097FB-1249-4D62-9D2E-7AA9B92BFC0C}">
      <dgm:prSet/>
      <dgm:spPr/>
      <dgm:t>
        <a:bodyPr/>
        <a:lstStyle/>
        <a:p>
          <a:pPr>
            <a:lnSpc>
              <a:spcPct val="100000"/>
            </a:lnSpc>
            <a:defRPr cap="all"/>
          </a:pPr>
          <a:r>
            <a:rPr lang="en-US"/>
            <a:t>Multiple services at one location for convenience and continuity</a:t>
          </a:r>
        </a:p>
      </dgm:t>
    </dgm:pt>
    <dgm:pt modelId="{6EB12CFF-03FA-4017-BA2B-3892C4462D46}" type="parTrans" cxnId="{F1E80690-07EA-4511-9201-2FC37B786BB9}">
      <dgm:prSet/>
      <dgm:spPr/>
      <dgm:t>
        <a:bodyPr/>
        <a:lstStyle/>
        <a:p>
          <a:endParaRPr lang="en-US"/>
        </a:p>
      </dgm:t>
    </dgm:pt>
    <dgm:pt modelId="{2DEB572C-0D1C-41D0-BB21-29487A7AAD1B}" type="sibTrans" cxnId="{F1E80690-07EA-4511-9201-2FC37B786BB9}">
      <dgm:prSet/>
      <dgm:spPr/>
      <dgm:t>
        <a:bodyPr/>
        <a:lstStyle/>
        <a:p>
          <a:endParaRPr lang="en-US"/>
        </a:p>
      </dgm:t>
    </dgm:pt>
    <dgm:pt modelId="{5E90FFBE-4EEF-4581-95F7-B6024A1DF3E7}" type="pres">
      <dgm:prSet presAssocID="{F375CF46-3150-4977-A74B-F118209E246B}" presName="root" presStyleCnt="0">
        <dgm:presLayoutVars>
          <dgm:dir/>
          <dgm:resizeHandles val="exact"/>
        </dgm:presLayoutVars>
      </dgm:prSet>
      <dgm:spPr/>
    </dgm:pt>
    <dgm:pt modelId="{A3A6ED0C-9A6A-4F49-8AB0-F5B5A3F61DA2}" type="pres">
      <dgm:prSet presAssocID="{3EBDB811-24F9-4FEC-ADCD-34290DBB3C61}" presName="compNode" presStyleCnt="0"/>
      <dgm:spPr/>
    </dgm:pt>
    <dgm:pt modelId="{1E64C2CC-A64A-48E5-BE65-CBE7E2E927D5}" type="pres">
      <dgm:prSet presAssocID="{3EBDB811-24F9-4FEC-ADCD-34290DBB3C61}" presName="iconBgRect" presStyleLbl="bgShp" presStyleIdx="0" presStyleCnt="5"/>
      <dgm:spPr/>
    </dgm:pt>
    <dgm:pt modelId="{FEB89084-61DD-4846-9478-74B0F24A7616}" type="pres">
      <dgm:prSet presAssocID="{3EBDB811-24F9-4FEC-ADCD-34290DBB3C6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8D5BA1E2-F290-4AAF-835C-3F1282358249}" type="pres">
      <dgm:prSet presAssocID="{3EBDB811-24F9-4FEC-ADCD-34290DBB3C61}" presName="spaceRect" presStyleCnt="0"/>
      <dgm:spPr/>
    </dgm:pt>
    <dgm:pt modelId="{2C89969F-9925-411E-A9DC-C3356F9B0B39}" type="pres">
      <dgm:prSet presAssocID="{3EBDB811-24F9-4FEC-ADCD-34290DBB3C61}" presName="textRect" presStyleLbl="revTx" presStyleIdx="0" presStyleCnt="5" custScaleY="159929">
        <dgm:presLayoutVars>
          <dgm:chMax val="1"/>
          <dgm:chPref val="1"/>
        </dgm:presLayoutVars>
      </dgm:prSet>
      <dgm:spPr/>
    </dgm:pt>
    <dgm:pt modelId="{5B86E3D4-CF4C-4BB9-A051-BBAED35BBAF4}" type="pres">
      <dgm:prSet presAssocID="{7436B6CB-5373-4AF8-83E9-BA17E5D3D91D}" presName="sibTrans" presStyleCnt="0"/>
      <dgm:spPr/>
    </dgm:pt>
    <dgm:pt modelId="{44214A27-9AD8-4C2B-97C3-A9E798A67685}" type="pres">
      <dgm:prSet presAssocID="{2514BC0E-02FB-4ECE-9C9D-3678E19D1535}" presName="compNode" presStyleCnt="0"/>
      <dgm:spPr/>
    </dgm:pt>
    <dgm:pt modelId="{68B82008-B565-4B3B-B6D2-C3BC059B3FC1}" type="pres">
      <dgm:prSet presAssocID="{2514BC0E-02FB-4ECE-9C9D-3678E19D1535}" presName="iconBgRect" presStyleLbl="bgShp" presStyleIdx="1" presStyleCnt="5"/>
      <dgm:spPr/>
    </dgm:pt>
    <dgm:pt modelId="{BB0946CF-CEE9-4A9E-A52D-B390CA4E23E2}" type="pres">
      <dgm:prSet presAssocID="{2514BC0E-02FB-4ECE-9C9D-3678E19D153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843CDCC2-9D5E-4C0F-B604-9320BD4A0AAC}" type="pres">
      <dgm:prSet presAssocID="{2514BC0E-02FB-4ECE-9C9D-3678E19D1535}" presName="spaceRect" presStyleCnt="0"/>
      <dgm:spPr/>
    </dgm:pt>
    <dgm:pt modelId="{2B7DEA0C-46E5-40EE-A9FD-2AC564822899}" type="pres">
      <dgm:prSet presAssocID="{2514BC0E-02FB-4ECE-9C9D-3678E19D1535}" presName="textRect" presStyleLbl="revTx" presStyleIdx="1" presStyleCnt="5">
        <dgm:presLayoutVars>
          <dgm:chMax val="1"/>
          <dgm:chPref val="1"/>
        </dgm:presLayoutVars>
      </dgm:prSet>
      <dgm:spPr/>
    </dgm:pt>
    <dgm:pt modelId="{52F5BF38-F0CA-4695-873C-F2AC32C6AE59}" type="pres">
      <dgm:prSet presAssocID="{3693BB79-546C-42E2-8FE9-7E3C04ADD974}" presName="sibTrans" presStyleCnt="0"/>
      <dgm:spPr/>
    </dgm:pt>
    <dgm:pt modelId="{66945446-B582-43DD-9EB1-33569C899987}" type="pres">
      <dgm:prSet presAssocID="{D0171F01-6521-4C42-A444-0F6A58C743E8}" presName="compNode" presStyleCnt="0"/>
      <dgm:spPr/>
    </dgm:pt>
    <dgm:pt modelId="{451B2DCB-BDC1-444D-A20D-726362DEAE1C}" type="pres">
      <dgm:prSet presAssocID="{D0171F01-6521-4C42-A444-0F6A58C743E8}" presName="iconBgRect" presStyleLbl="bgShp" presStyleIdx="2" presStyleCnt="5"/>
      <dgm:spPr/>
    </dgm:pt>
    <dgm:pt modelId="{73DF66F4-ACC4-424D-AB0D-E2D1A0018020}" type="pres">
      <dgm:prSet presAssocID="{D0171F01-6521-4C42-A444-0F6A58C743E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mbulance"/>
        </a:ext>
      </dgm:extLst>
    </dgm:pt>
    <dgm:pt modelId="{F482ECE1-AC87-45FE-BBEE-513E63BADA5E}" type="pres">
      <dgm:prSet presAssocID="{D0171F01-6521-4C42-A444-0F6A58C743E8}" presName="spaceRect" presStyleCnt="0"/>
      <dgm:spPr/>
    </dgm:pt>
    <dgm:pt modelId="{189054C3-466A-4FC4-AC79-75D8E109E3E1}" type="pres">
      <dgm:prSet presAssocID="{D0171F01-6521-4C42-A444-0F6A58C743E8}" presName="textRect" presStyleLbl="revTx" presStyleIdx="2" presStyleCnt="5">
        <dgm:presLayoutVars>
          <dgm:chMax val="1"/>
          <dgm:chPref val="1"/>
        </dgm:presLayoutVars>
      </dgm:prSet>
      <dgm:spPr/>
    </dgm:pt>
    <dgm:pt modelId="{B317F3CD-9308-4EBC-A706-237F00564E60}" type="pres">
      <dgm:prSet presAssocID="{88C41C1C-4CC4-441C-8CDF-FECF711F8959}" presName="sibTrans" presStyleCnt="0"/>
      <dgm:spPr/>
    </dgm:pt>
    <dgm:pt modelId="{2CCBD7CA-BE60-402E-B20D-C57D044905F5}" type="pres">
      <dgm:prSet presAssocID="{FEC4797C-4561-4651-9BC7-D10FFD84D3AF}" presName="compNode" presStyleCnt="0"/>
      <dgm:spPr/>
    </dgm:pt>
    <dgm:pt modelId="{16775972-A36A-4F27-B573-A5DEDF54250D}" type="pres">
      <dgm:prSet presAssocID="{FEC4797C-4561-4651-9BC7-D10FFD84D3AF}" presName="iconBgRect" presStyleLbl="bgShp" presStyleIdx="3" presStyleCnt="5"/>
      <dgm:spPr/>
    </dgm:pt>
    <dgm:pt modelId="{0CA9BBD7-9B90-4EA8-9928-E2C1FF957095}" type="pres">
      <dgm:prSet presAssocID="{FEC4797C-4561-4651-9BC7-D10FFD84D3A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ocial Network"/>
        </a:ext>
      </dgm:extLst>
    </dgm:pt>
    <dgm:pt modelId="{3D5FB388-FAAE-456B-B041-2A44490F3E3E}" type="pres">
      <dgm:prSet presAssocID="{FEC4797C-4561-4651-9BC7-D10FFD84D3AF}" presName="spaceRect" presStyleCnt="0"/>
      <dgm:spPr/>
    </dgm:pt>
    <dgm:pt modelId="{7CE016AC-252A-4BB6-9948-39E47BCDE35C}" type="pres">
      <dgm:prSet presAssocID="{FEC4797C-4561-4651-9BC7-D10FFD84D3AF}" presName="textRect" presStyleLbl="revTx" presStyleIdx="3" presStyleCnt="5">
        <dgm:presLayoutVars>
          <dgm:chMax val="1"/>
          <dgm:chPref val="1"/>
        </dgm:presLayoutVars>
      </dgm:prSet>
      <dgm:spPr/>
    </dgm:pt>
    <dgm:pt modelId="{83C1EC04-AA32-4255-8461-2D82E44FDF66}" type="pres">
      <dgm:prSet presAssocID="{3C422326-58D1-43FA-B262-820700577908}" presName="sibTrans" presStyleCnt="0"/>
      <dgm:spPr/>
    </dgm:pt>
    <dgm:pt modelId="{998E753F-6D1A-49F3-B8BE-E3D4AF18CE69}" type="pres">
      <dgm:prSet presAssocID="{EC4097FB-1249-4D62-9D2E-7AA9B92BFC0C}" presName="compNode" presStyleCnt="0"/>
      <dgm:spPr/>
    </dgm:pt>
    <dgm:pt modelId="{A4A78BE0-73E9-457E-B70F-16F203198587}" type="pres">
      <dgm:prSet presAssocID="{EC4097FB-1249-4D62-9D2E-7AA9B92BFC0C}" presName="iconBgRect" presStyleLbl="bgShp" presStyleIdx="4" presStyleCnt="5"/>
      <dgm:spPr/>
    </dgm:pt>
    <dgm:pt modelId="{7F2D98FB-9224-4EB3-8952-956FA67CE0EB}" type="pres">
      <dgm:prSet presAssocID="{EC4097FB-1249-4D62-9D2E-7AA9B92BFC0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3CB37583-8BC1-43CA-8265-E1CB273B5E86}" type="pres">
      <dgm:prSet presAssocID="{EC4097FB-1249-4D62-9D2E-7AA9B92BFC0C}" presName="spaceRect" presStyleCnt="0"/>
      <dgm:spPr/>
    </dgm:pt>
    <dgm:pt modelId="{BF7520DE-9EF6-475D-9883-5CF51C765254}" type="pres">
      <dgm:prSet presAssocID="{EC4097FB-1249-4D62-9D2E-7AA9B92BFC0C}" presName="textRect" presStyleLbl="revTx" presStyleIdx="4" presStyleCnt="5">
        <dgm:presLayoutVars>
          <dgm:chMax val="1"/>
          <dgm:chPref val="1"/>
        </dgm:presLayoutVars>
      </dgm:prSet>
      <dgm:spPr/>
    </dgm:pt>
  </dgm:ptLst>
  <dgm:cxnLst>
    <dgm:cxn modelId="{E9A86113-CA34-4D45-BF49-BD2BCEA6CB8C}" srcId="{F375CF46-3150-4977-A74B-F118209E246B}" destId="{D0171F01-6521-4C42-A444-0F6A58C743E8}" srcOrd="2" destOrd="0" parTransId="{6CCBD980-8672-4629-9546-A6F13F2C01BD}" sibTransId="{88C41C1C-4CC4-441C-8CDF-FECF711F8959}"/>
    <dgm:cxn modelId="{DAF4FF26-61F1-43FF-90C2-489E899BF16E}" srcId="{F375CF46-3150-4977-A74B-F118209E246B}" destId="{2514BC0E-02FB-4ECE-9C9D-3678E19D1535}" srcOrd="1" destOrd="0" parTransId="{F7B793CC-2ECC-4437-B69A-451D7D6D809A}" sibTransId="{3693BB79-546C-42E2-8FE9-7E3C04ADD974}"/>
    <dgm:cxn modelId="{140CEB40-C80D-4F4C-B6C7-1FF4F1FF2DAE}" type="presOf" srcId="{D0171F01-6521-4C42-A444-0F6A58C743E8}" destId="{189054C3-466A-4FC4-AC79-75D8E109E3E1}" srcOrd="0" destOrd="0" presId="urn:microsoft.com/office/officeart/2018/5/layout/IconCircleLabelList"/>
    <dgm:cxn modelId="{60DF0270-0C74-4574-A5B7-5835B54F4895}" type="presOf" srcId="{3EBDB811-24F9-4FEC-ADCD-34290DBB3C61}" destId="{2C89969F-9925-411E-A9DC-C3356F9B0B39}" srcOrd="0" destOrd="0" presId="urn:microsoft.com/office/officeart/2018/5/layout/IconCircleLabelList"/>
    <dgm:cxn modelId="{D47CCA7F-4B4D-498A-9EC9-4E7873930F7B}" type="presOf" srcId="{EC4097FB-1249-4D62-9D2E-7AA9B92BFC0C}" destId="{BF7520DE-9EF6-475D-9883-5CF51C765254}" srcOrd="0" destOrd="0" presId="urn:microsoft.com/office/officeart/2018/5/layout/IconCircleLabelList"/>
    <dgm:cxn modelId="{3F47718F-F53B-48ED-87BC-2E18FF808A86}" type="presOf" srcId="{F375CF46-3150-4977-A74B-F118209E246B}" destId="{5E90FFBE-4EEF-4581-95F7-B6024A1DF3E7}" srcOrd="0" destOrd="0" presId="urn:microsoft.com/office/officeart/2018/5/layout/IconCircleLabelList"/>
    <dgm:cxn modelId="{F1E80690-07EA-4511-9201-2FC37B786BB9}" srcId="{F375CF46-3150-4977-A74B-F118209E246B}" destId="{EC4097FB-1249-4D62-9D2E-7AA9B92BFC0C}" srcOrd="4" destOrd="0" parTransId="{6EB12CFF-03FA-4017-BA2B-3892C4462D46}" sibTransId="{2DEB572C-0D1C-41D0-BB21-29487A7AAD1B}"/>
    <dgm:cxn modelId="{39B49591-3656-4C3F-A935-32DC4407FE90}" srcId="{F375CF46-3150-4977-A74B-F118209E246B}" destId="{3EBDB811-24F9-4FEC-ADCD-34290DBB3C61}" srcOrd="0" destOrd="0" parTransId="{06F1DB97-356F-41DF-A5BB-57A8E865DF7E}" sibTransId="{7436B6CB-5373-4AF8-83E9-BA17E5D3D91D}"/>
    <dgm:cxn modelId="{BB17579C-21FB-4FDB-83A6-84580C359165}" srcId="{F375CF46-3150-4977-A74B-F118209E246B}" destId="{FEC4797C-4561-4651-9BC7-D10FFD84D3AF}" srcOrd="3" destOrd="0" parTransId="{CE5794CB-72C6-42DD-9577-AF70B9FDD4BF}" sibTransId="{3C422326-58D1-43FA-B262-820700577908}"/>
    <dgm:cxn modelId="{8DBD8FA6-D4AB-43DF-8382-8AAB21E11495}" type="presOf" srcId="{2514BC0E-02FB-4ECE-9C9D-3678E19D1535}" destId="{2B7DEA0C-46E5-40EE-A9FD-2AC564822899}" srcOrd="0" destOrd="0" presId="urn:microsoft.com/office/officeart/2018/5/layout/IconCircleLabelList"/>
    <dgm:cxn modelId="{92111FD1-F82B-439F-AEBA-E6714DF0CF81}" type="presOf" srcId="{FEC4797C-4561-4651-9BC7-D10FFD84D3AF}" destId="{7CE016AC-252A-4BB6-9948-39E47BCDE35C}" srcOrd="0" destOrd="0" presId="urn:microsoft.com/office/officeart/2018/5/layout/IconCircleLabelList"/>
    <dgm:cxn modelId="{8A56963D-FE0D-438E-B7F6-EC8B0F7EC005}" type="presParOf" srcId="{5E90FFBE-4EEF-4581-95F7-B6024A1DF3E7}" destId="{A3A6ED0C-9A6A-4F49-8AB0-F5B5A3F61DA2}" srcOrd="0" destOrd="0" presId="urn:microsoft.com/office/officeart/2018/5/layout/IconCircleLabelList"/>
    <dgm:cxn modelId="{668CE41F-59DA-45B4-8F9B-19E9EF507239}" type="presParOf" srcId="{A3A6ED0C-9A6A-4F49-8AB0-F5B5A3F61DA2}" destId="{1E64C2CC-A64A-48E5-BE65-CBE7E2E927D5}" srcOrd="0" destOrd="0" presId="urn:microsoft.com/office/officeart/2018/5/layout/IconCircleLabelList"/>
    <dgm:cxn modelId="{9F288517-6402-4618-A6A4-D2310AF6AEFD}" type="presParOf" srcId="{A3A6ED0C-9A6A-4F49-8AB0-F5B5A3F61DA2}" destId="{FEB89084-61DD-4846-9478-74B0F24A7616}" srcOrd="1" destOrd="0" presId="urn:microsoft.com/office/officeart/2018/5/layout/IconCircleLabelList"/>
    <dgm:cxn modelId="{B193E701-F723-4DD0-B7DF-FEF5E484DAAE}" type="presParOf" srcId="{A3A6ED0C-9A6A-4F49-8AB0-F5B5A3F61DA2}" destId="{8D5BA1E2-F290-4AAF-835C-3F1282358249}" srcOrd="2" destOrd="0" presId="urn:microsoft.com/office/officeart/2018/5/layout/IconCircleLabelList"/>
    <dgm:cxn modelId="{E7800D56-6EEC-4497-A396-1BB01D79017F}" type="presParOf" srcId="{A3A6ED0C-9A6A-4F49-8AB0-F5B5A3F61DA2}" destId="{2C89969F-9925-411E-A9DC-C3356F9B0B39}" srcOrd="3" destOrd="0" presId="urn:microsoft.com/office/officeart/2018/5/layout/IconCircleLabelList"/>
    <dgm:cxn modelId="{E7075F2E-E0FC-4732-BDD3-5799206A91C2}" type="presParOf" srcId="{5E90FFBE-4EEF-4581-95F7-B6024A1DF3E7}" destId="{5B86E3D4-CF4C-4BB9-A051-BBAED35BBAF4}" srcOrd="1" destOrd="0" presId="urn:microsoft.com/office/officeart/2018/5/layout/IconCircleLabelList"/>
    <dgm:cxn modelId="{3BC2B1D2-51A4-4CE3-922A-EF4AE3CC4FDC}" type="presParOf" srcId="{5E90FFBE-4EEF-4581-95F7-B6024A1DF3E7}" destId="{44214A27-9AD8-4C2B-97C3-A9E798A67685}" srcOrd="2" destOrd="0" presId="urn:microsoft.com/office/officeart/2018/5/layout/IconCircleLabelList"/>
    <dgm:cxn modelId="{4058CE26-AEAA-4285-84A6-42FEEBE53AF7}" type="presParOf" srcId="{44214A27-9AD8-4C2B-97C3-A9E798A67685}" destId="{68B82008-B565-4B3B-B6D2-C3BC059B3FC1}" srcOrd="0" destOrd="0" presId="urn:microsoft.com/office/officeart/2018/5/layout/IconCircleLabelList"/>
    <dgm:cxn modelId="{99062ECA-BDC8-405B-85FE-5346F9F2EBC3}" type="presParOf" srcId="{44214A27-9AD8-4C2B-97C3-A9E798A67685}" destId="{BB0946CF-CEE9-4A9E-A52D-B390CA4E23E2}" srcOrd="1" destOrd="0" presId="urn:microsoft.com/office/officeart/2018/5/layout/IconCircleLabelList"/>
    <dgm:cxn modelId="{51EECE12-7D10-4312-9E9D-4CF9DD82F7A2}" type="presParOf" srcId="{44214A27-9AD8-4C2B-97C3-A9E798A67685}" destId="{843CDCC2-9D5E-4C0F-B604-9320BD4A0AAC}" srcOrd="2" destOrd="0" presId="urn:microsoft.com/office/officeart/2018/5/layout/IconCircleLabelList"/>
    <dgm:cxn modelId="{229EDE06-BC7C-467F-A41E-C386E8B71768}" type="presParOf" srcId="{44214A27-9AD8-4C2B-97C3-A9E798A67685}" destId="{2B7DEA0C-46E5-40EE-A9FD-2AC564822899}" srcOrd="3" destOrd="0" presId="urn:microsoft.com/office/officeart/2018/5/layout/IconCircleLabelList"/>
    <dgm:cxn modelId="{61B020CA-8CE6-42C5-A4CE-3AB33D3162E6}" type="presParOf" srcId="{5E90FFBE-4EEF-4581-95F7-B6024A1DF3E7}" destId="{52F5BF38-F0CA-4695-873C-F2AC32C6AE59}" srcOrd="3" destOrd="0" presId="urn:microsoft.com/office/officeart/2018/5/layout/IconCircleLabelList"/>
    <dgm:cxn modelId="{C39FF51D-3E32-41CF-9DA4-79D8EA8DA73D}" type="presParOf" srcId="{5E90FFBE-4EEF-4581-95F7-B6024A1DF3E7}" destId="{66945446-B582-43DD-9EB1-33569C899987}" srcOrd="4" destOrd="0" presId="urn:microsoft.com/office/officeart/2018/5/layout/IconCircleLabelList"/>
    <dgm:cxn modelId="{E8D3FFE2-BECD-4DF1-BCC3-6E5B28F3DA5C}" type="presParOf" srcId="{66945446-B582-43DD-9EB1-33569C899987}" destId="{451B2DCB-BDC1-444D-A20D-726362DEAE1C}" srcOrd="0" destOrd="0" presId="urn:microsoft.com/office/officeart/2018/5/layout/IconCircleLabelList"/>
    <dgm:cxn modelId="{9583D32F-E09D-4EFB-B7AD-0E407768B311}" type="presParOf" srcId="{66945446-B582-43DD-9EB1-33569C899987}" destId="{73DF66F4-ACC4-424D-AB0D-E2D1A0018020}" srcOrd="1" destOrd="0" presId="urn:microsoft.com/office/officeart/2018/5/layout/IconCircleLabelList"/>
    <dgm:cxn modelId="{54A39FD9-103E-423D-824D-979A8863673A}" type="presParOf" srcId="{66945446-B582-43DD-9EB1-33569C899987}" destId="{F482ECE1-AC87-45FE-BBEE-513E63BADA5E}" srcOrd="2" destOrd="0" presId="urn:microsoft.com/office/officeart/2018/5/layout/IconCircleLabelList"/>
    <dgm:cxn modelId="{4D0D8174-5A5D-4B1F-8F68-C60C700A44CD}" type="presParOf" srcId="{66945446-B582-43DD-9EB1-33569C899987}" destId="{189054C3-466A-4FC4-AC79-75D8E109E3E1}" srcOrd="3" destOrd="0" presId="urn:microsoft.com/office/officeart/2018/5/layout/IconCircleLabelList"/>
    <dgm:cxn modelId="{EA3FAD76-455F-4A23-99D1-3D58847788D8}" type="presParOf" srcId="{5E90FFBE-4EEF-4581-95F7-B6024A1DF3E7}" destId="{B317F3CD-9308-4EBC-A706-237F00564E60}" srcOrd="5" destOrd="0" presId="urn:microsoft.com/office/officeart/2018/5/layout/IconCircleLabelList"/>
    <dgm:cxn modelId="{62C49DD8-71DB-4739-A6A2-A4CFA63A3E44}" type="presParOf" srcId="{5E90FFBE-4EEF-4581-95F7-B6024A1DF3E7}" destId="{2CCBD7CA-BE60-402E-B20D-C57D044905F5}" srcOrd="6" destOrd="0" presId="urn:microsoft.com/office/officeart/2018/5/layout/IconCircleLabelList"/>
    <dgm:cxn modelId="{554661B2-8410-482E-939F-E729D1AA7934}" type="presParOf" srcId="{2CCBD7CA-BE60-402E-B20D-C57D044905F5}" destId="{16775972-A36A-4F27-B573-A5DEDF54250D}" srcOrd="0" destOrd="0" presId="urn:microsoft.com/office/officeart/2018/5/layout/IconCircleLabelList"/>
    <dgm:cxn modelId="{3629EF22-1E9B-495C-885E-6638B69AEE05}" type="presParOf" srcId="{2CCBD7CA-BE60-402E-B20D-C57D044905F5}" destId="{0CA9BBD7-9B90-4EA8-9928-E2C1FF957095}" srcOrd="1" destOrd="0" presId="urn:microsoft.com/office/officeart/2018/5/layout/IconCircleLabelList"/>
    <dgm:cxn modelId="{A2C498A6-22F8-4429-B4F9-1A4117CD2059}" type="presParOf" srcId="{2CCBD7CA-BE60-402E-B20D-C57D044905F5}" destId="{3D5FB388-FAAE-456B-B041-2A44490F3E3E}" srcOrd="2" destOrd="0" presId="urn:microsoft.com/office/officeart/2018/5/layout/IconCircleLabelList"/>
    <dgm:cxn modelId="{4B3315F4-DFB9-465D-8D32-37CFEBB3BB87}" type="presParOf" srcId="{2CCBD7CA-BE60-402E-B20D-C57D044905F5}" destId="{7CE016AC-252A-4BB6-9948-39E47BCDE35C}" srcOrd="3" destOrd="0" presId="urn:microsoft.com/office/officeart/2018/5/layout/IconCircleLabelList"/>
    <dgm:cxn modelId="{5861802B-0DC9-4CD3-9955-202F3B6C94B1}" type="presParOf" srcId="{5E90FFBE-4EEF-4581-95F7-B6024A1DF3E7}" destId="{83C1EC04-AA32-4255-8461-2D82E44FDF66}" srcOrd="7" destOrd="0" presId="urn:microsoft.com/office/officeart/2018/5/layout/IconCircleLabelList"/>
    <dgm:cxn modelId="{ED3E44CB-49F2-40EE-AD96-5776D36E0B66}" type="presParOf" srcId="{5E90FFBE-4EEF-4581-95F7-B6024A1DF3E7}" destId="{998E753F-6D1A-49F3-B8BE-E3D4AF18CE69}" srcOrd="8" destOrd="0" presId="urn:microsoft.com/office/officeart/2018/5/layout/IconCircleLabelList"/>
    <dgm:cxn modelId="{D561854D-B969-4179-8DCA-EF7937FA16C2}" type="presParOf" srcId="{998E753F-6D1A-49F3-B8BE-E3D4AF18CE69}" destId="{A4A78BE0-73E9-457E-B70F-16F203198587}" srcOrd="0" destOrd="0" presId="urn:microsoft.com/office/officeart/2018/5/layout/IconCircleLabelList"/>
    <dgm:cxn modelId="{11C3EE70-0176-4121-A95F-8010FC4F7B63}" type="presParOf" srcId="{998E753F-6D1A-49F3-B8BE-E3D4AF18CE69}" destId="{7F2D98FB-9224-4EB3-8952-956FA67CE0EB}" srcOrd="1" destOrd="0" presId="urn:microsoft.com/office/officeart/2018/5/layout/IconCircleLabelList"/>
    <dgm:cxn modelId="{C4C01C33-AF23-4881-AAC7-2AC156F4103A}" type="presParOf" srcId="{998E753F-6D1A-49F3-B8BE-E3D4AF18CE69}" destId="{3CB37583-8BC1-43CA-8265-E1CB273B5E86}" srcOrd="2" destOrd="0" presId="urn:microsoft.com/office/officeart/2018/5/layout/IconCircleLabelList"/>
    <dgm:cxn modelId="{C15E29D4-54D7-4591-8DD5-01F1163C0A97}" type="presParOf" srcId="{998E753F-6D1A-49F3-B8BE-E3D4AF18CE69}" destId="{BF7520DE-9EF6-475D-9883-5CF51C76525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383BB-508F-49B1-A66B-AEF5000D2C61}">
      <dsp:nvSpPr>
        <dsp:cNvPr id="0" name=""/>
        <dsp:cNvSpPr/>
      </dsp:nvSpPr>
      <dsp:spPr>
        <a:xfrm>
          <a:off x="0" y="2185"/>
          <a:ext cx="6832212" cy="1107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86AD43-6CBD-4BCB-8900-52E28D937904}">
      <dsp:nvSpPr>
        <dsp:cNvPr id="0" name=""/>
        <dsp:cNvSpPr/>
      </dsp:nvSpPr>
      <dsp:spPr>
        <a:xfrm>
          <a:off x="335004" y="251362"/>
          <a:ext cx="609099" cy="609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1F1DAF-F706-4EEE-8323-C34EA2815C2D}">
      <dsp:nvSpPr>
        <dsp:cNvPr id="0" name=""/>
        <dsp:cNvSpPr/>
      </dsp:nvSpPr>
      <dsp:spPr>
        <a:xfrm>
          <a:off x="1279109" y="2185"/>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977900">
            <a:lnSpc>
              <a:spcPct val="90000"/>
            </a:lnSpc>
            <a:spcBef>
              <a:spcPct val="0"/>
            </a:spcBef>
            <a:spcAft>
              <a:spcPct val="35000"/>
            </a:spcAft>
            <a:buNone/>
          </a:pPr>
          <a:r>
            <a:rPr lang="en-US" sz="2200" kern="1200"/>
            <a:t>Evidenced-based care</a:t>
          </a:r>
        </a:p>
      </dsp:txBody>
      <dsp:txXfrm>
        <a:off x="1279109" y="2185"/>
        <a:ext cx="5553102" cy="1107454"/>
      </dsp:txXfrm>
    </dsp:sp>
    <dsp:sp modelId="{06B0E78B-9370-4E59-A5F1-4D2EB4B71AB6}">
      <dsp:nvSpPr>
        <dsp:cNvPr id="0" name=""/>
        <dsp:cNvSpPr/>
      </dsp:nvSpPr>
      <dsp:spPr>
        <a:xfrm>
          <a:off x="0" y="1386503"/>
          <a:ext cx="6832212" cy="1107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EBFC71-667B-43B1-BC77-CEA37BE93A39}">
      <dsp:nvSpPr>
        <dsp:cNvPr id="0" name=""/>
        <dsp:cNvSpPr/>
      </dsp:nvSpPr>
      <dsp:spPr>
        <a:xfrm>
          <a:off x="335004" y="1635680"/>
          <a:ext cx="609099" cy="609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CF7278-BF8D-4E67-B378-AB5B004F6696}">
      <dsp:nvSpPr>
        <dsp:cNvPr id="0" name=""/>
        <dsp:cNvSpPr/>
      </dsp:nvSpPr>
      <dsp:spPr>
        <a:xfrm>
          <a:off x="1279109" y="1386503"/>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977900">
            <a:lnSpc>
              <a:spcPct val="90000"/>
            </a:lnSpc>
            <a:spcBef>
              <a:spcPct val="0"/>
            </a:spcBef>
            <a:spcAft>
              <a:spcPct val="35000"/>
            </a:spcAft>
            <a:buNone/>
          </a:pPr>
          <a:r>
            <a:rPr lang="en-US" sz="2200" kern="1200"/>
            <a:t>Health Coaching</a:t>
          </a:r>
        </a:p>
      </dsp:txBody>
      <dsp:txXfrm>
        <a:off x="1279109" y="1386503"/>
        <a:ext cx="5553102" cy="1107454"/>
      </dsp:txXfrm>
    </dsp:sp>
    <dsp:sp modelId="{A3A5F7FD-6B38-4E46-BBAA-F2B12FD2E99E}">
      <dsp:nvSpPr>
        <dsp:cNvPr id="0" name=""/>
        <dsp:cNvSpPr/>
      </dsp:nvSpPr>
      <dsp:spPr>
        <a:xfrm>
          <a:off x="0" y="2770821"/>
          <a:ext cx="6832212" cy="1107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AFCD15-134D-4161-8515-F1D327FDC07E}">
      <dsp:nvSpPr>
        <dsp:cNvPr id="0" name=""/>
        <dsp:cNvSpPr/>
      </dsp:nvSpPr>
      <dsp:spPr>
        <a:xfrm>
          <a:off x="335004" y="3019998"/>
          <a:ext cx="609099" cy="609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33FBFA0-5A6D-45DA-B149-123F90A1ABC1}">
      <dsp:nvSpPr>
        <dsp:cNvPr id="0" name=""/>
        <dsp:cNvSpPr/>
      </dsp:nvSpPr>
      <dsp:spPr>
        <a:xfrm>
          <a:off x="1279109" y="2770821"/>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977900">
            <a:lnSpc>
              <a:spcPct val="90000"/>
            </a:lnSpc>
            <a:spcBef>
              <a:spcPct val="0"/>
            </a:spcBef>
            <a:spcAft>
              <a:spcPct val="35000"/>
            </a:spcAft>
            <a:buNone/>
          </a:pPr>
          <a:r>
            <a:rPr lang="en-US" sz="2200" kern="1200"/>
            <a:t>Informed, activated patients, able to advocate for themselves</a:t>
          </a:r>
        </a:p>
      </dsp:txBody>
      <dsp:txXfrm>
        <a:off x="1279109" y="2770821"/>
        <a:ext cx="5553102" cy="1107454"/>
      </dsp:txXfrm>
    </dsp:sp>
    <dsp:sp modelId="{3520381C-E19B-4BE9-B5FA-8C904CE94A4A}">
      <dsp:nvSpPr>
        <dsp:cNvPr id="0" name=""/>
        <dsp:cNvSpPr/>
      </dsp:nvSpPr>
      <dsp:spPr>
        <a:xfrm>
          <a:off x="0" y="4155139"/>
          <a:ext cx="6832212" cy="1107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C0EF4E-2FAE-4EE5-A20C-0C419A042B7C}">
      <dsp:nvSpPr>
        <dsp:cNvPr id="0" name=""/>
        <dsp:cNvSpPr/>
      </dsp:nvSpPr>
      <dsp:spPr>
        <a:xfrm>
          <a:off x="335004" y="4404316"/>
          <a:ext cx="609099" cy="609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96607DA-F132-4D87-88D9-405F95876881}">
      <dsp:nvSpPr>
        <dsp:cNvPr id="0" name=""/>
        <dsp:cNvSpPr/>
      </dsp:nvSpPr>
      <dsp:spPr>
        <a:xfrm>
          <a:off x="1279109" y="4155139"/>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977900">
            <a:lnSpc>
              <a:spcPct val="90000"/>
            </a:lnSpc>
            <a:spcBef>
              <a:spcPct val="0"/>
            </a:spcBef>
            <a:spcAft>
              <a:spcPct val="35000"/>
            </a:spcAft>
            <a:buNone/>
          </a:pPr>
          <a:r>
            <a:rPr lang="en-US" sz="2200" kern="1200"/>
            <a:t>Shared decision making that respects the patients personal goals</a:t>
          </a:r>
        </a:p>
      </dsp:txBody>
      <dsp:txXfrm>
        <a:off x="1279109" y="4155139"/>
        <a:ext cx="5553102" cy="1107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4C2CC-A64A-48E5-BE65-CBE7E2E927D5}">
      <dsp:nvSpPr>
        <dsp:cNvPr id="0" name=""/>
        <dsp:cNvSpPr/>
      </dsp:nvSpPr>
      <dsp:spPr>
        <a:xfrm>
          <a:off x="588229" y="517038"/>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B89084-61DD-4846-9478-74B0F24A7616}">
      <dsp:nvSpPr>
        <dsp:cNvPr id="0" name=""/>
        <dsp:cNvSpPr/>
      </dsp:nvSpPr>
      <dsp:spPr>
        <a:xfrm>
          <a:off x="822229" y="751038"/>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89969F-9925-411E-A9DC-C3356F9B0B39}">
      <dsp:nvSpPr>
        <dsp:cNvPr id="0" name=""/>
        <dsp:cNvSpPr/>
      </dsp:nvSpPr>
      <dsp:spPr>
        <a:xfrm>
          <a:off x="237229" y="1694099"/>
          <a:ext cx="1800000" cy="1403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Telehealth visits – extending the reach of primary care providers</a:t>
          </a:r>
        </a:p>
      </dsp:txBody>
      <dsp:txXfrm>
        <a:off x="237229" y="1694099"/>
        <a:ext cx="1800000" cy="1403376"/>
      </dsp:txXfrm>
    </dsp:sp>
    <dsp:sp modelId="{68B82008-B565-4B3B-B6D2-C3BC059B3FC1}">
      <dsp:nvSpPr>
        <dsp:cNvPr id="0" name=""/>
        <dsp:cNvSpPr/>
      </dsp:nvSpPr>
      <dsp:spPr>
        <a:xfrm>
          <a:off x="2703229" y="648507"/>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0946CF-CEE9-4A9E-A52D-B390CA4E23E2}">
      <dsp:nvSpPr>
        <dsp:cNvPr id="0" name=""/>
        <dsp:cNvSpPr/>
      </dsp:nvSpPr>
      <dsp:spPr>
        <a:xfrm>
          <a:off x="2937229" y="882507"/>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B7DEA0C-46E5-40EE-A9FD-2AC564822899}">
      <dsp:nvSpPr>
        <dsp:cNvPr id="0" name=""/>
        <dsp:cNvSpPr/>
      </dsp:nvSpPr>
      <dsp:spPr>
        <a:xfrm>
          <a:off x="2352229" y="2088507"/>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E-Consults </a:t>
          </a:r>
        </a:p>
      </dsp:txBody>
      <dsp:txXfrm>
        <a:off x="2352229" y="2088507"/>
        <a:ext cx="1800000" cy="877500"/>
      </dsp:txXfrm>
    </dsp:sp>
    <dsp:sp modelId="{451B2DCB-BDC1-444D-A20D-726362DEAE1C}">
      <dsp:nvSpPr>
        <dsp:cNvPr id="0" name=""/>
        <dsp:cNvSpPr/>
      </dsp:nvSpPr>
      <dsp:spPr>
        <a:xfrm>
          <a:off x="4818229" y="648507"/>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DF66F4-ACC4-424D-AB0D-E2D1A0018020}">
      <dsp:nvSpPr>
        <dsp:cNvPr id="0" name=""/>
        <dsp:cNvSpPr/>
      </dsp:nvSpPr>
      <dsp:spPr>
        <a:xfrm>
          <a:off x="5052229" y="882507"/>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89054C3-466A-4FC4-AC79-75D8E109E3E1}">
      <dsp:nvSpPr>
        <dsp:cNvPr id="0" name=""/>
        <dsp:cNvSpPr/>
      </dsp:nvSpPr>
      <dsp:spPr>
        <a:xfrm>
          <a:off x="4467229" y="2088507"/>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Remote patient monitoring</a:t>
          </a:r>
        </a:p>
      </dsp:txBody>
      <dsp:txXfrm>
        <a:off x="4467229" y="2088507"/>
        <a:ext cx="1800000" cy="877500"/>
      </dsp:txXfrm>
    </dsp:sp>
    <dsp:sp modelId="{16775972-A36A-4F27-B573-A5DEDF54250D}">
      <dsp:nvSpPr>
        <dsp:cNvPr id="0" name=""/>
        <dsp:cNvSpPr/>
      </dsp:nvSpPr>
      <dsp:spPr>
        <a:xfrm>
          <a:off x="6933229" y="648507"/>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A9BBD7-9B90-4EA8-9928-E2C1FF957095}">
      <dsp:nvSpPr>
        <dsp:cNvPr id="0" name=""/>
        <dsp:cNvSpPr/>
      </dsp:nvSpPr>
      <dsp:spPr>
        <a:xfrm>
          <a:off x="7167229" y="882507"/>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CE016AC-252A-4BB6-9948-39E47BCDE35C}">
      <dsp:nvSpPr>
        <dsp:cNvPr id="0" name=""/>
        <dsp:cNvSpPr/>
      </dsp:nvSpPr>
      <dsp:spPr>
        <a:xfrm>
          <a:off x="6582229" y="2088507"/>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Group visits</a:t>
          </a:r>
        </a:p>
      </dsp:txBody>
      <dsp:txXfrm>
        <a:off x="6582229" y="2088507"/>
        <a:ext cx="1800000" cy="877500"/>
      </dsp:txXfrm>
    </dsp:sp>
    <dsp:sp modelId="{A4A78BE0-73E9-457E-B70F-16F203198587}">
      <dsp:nvSpPr>
        <dsp:cNvPr id="0" name=""/>
        <dsp:cNvSpPr/>
      </dsp:nvSpPr>
      <dsp:spPr>
        <a:xfrm>
          <a:off x="9048229" y="648507"/>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2D98FB-9224-4EB3-8952-956FA67CE0EB}">
      <dsp:nvSpPr>
        <dsp:cNvPr id="0" name=""/>
        <dsp:cNvSpPr/>
      </dsp:nvSpPr>
      <dsp:spPr>
        <a:xfrm>
          <a:off x="9282229" y="882507"/>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F7520DE-9EF6-475D-9883-5CF51C765254}">
      <dsp:nvSpPr>
        <dsp:cNvPr id="0" name=""/>
        <dsp:cNvSpPr/>
      </dsp:nvSpPr>
      <dsp:spPr>
        <a:xfrm>
          <a:off x="8697229" y="2088507"/>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Multiple services at one location for convenience and continuity</a:t>
          </a:r>
        </a:p>
      </dsp:txBody>
      <dsp:txXfrm>
        <a:off x="8697229" y="2088507"/>
        <a:ext cx="1800000" cy="8775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F53148-B721-4216-AAA3-585BE1659B79}"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456AF18-3646-43DE-B080-769FEB5C0EFC}" type="slidenum">
              <a:rPr lang="en-US" smtClean="0"/>
              <a:t>‹#›</a:t>
            </a:fld>
            <a:endParaRPr lang="en-US"/>
          </a:p>
        </p:txBody>
      </p:sp>
    </p:spTree>
    <p:extLst>
      <p:ext uri="{BB962C8B-B14F-4D97-AF65-F5344CB8AC3E}">
        <p14:creationId xmlns:p14="http://schemas.microsoft.com/office/powerpoint/2010/main" val="2323879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53148-B721-4216-AAA3-585BE1659B79}"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456AF18-3646-43DE-B080-769FEB5C0EFC}" type="slidenum">
              <a:rPr lang="en-US" smtClean="0"/>
              <a:t>‹#›</a:t>
            </a:fld>
            <a:endParaRPr lang="en-US"/>
          </a:p>
        </p:txBody>
      </p:sp>
    </p:spTree>
    <p:extLst>
      <p:ext uri="{BB962C8B-B14F-4D97-AF65-F5344CB8AC3E}">
        <p14:creationId xmlns:p14="http://schemas.microsoft.com/office/powerpoint/2010/main" val="702145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53148-B721-4216-AAA3-585BE1659B79}"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456AF18-3646-43DE-B080-769FEB5C0EFC}"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70884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7F53148-B721-4216-AAA3-585BE1659B79}"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456AF18-3646-43DE-B080-769FEB5C0EFC}" type="slidenum">
              <a:rPr lang="en-US" smtClean="0"/>
              <a:t>‹#›</a:t>
            </a:fld>
            <a:endParaRPr lang="en-US"/>
          </a:p>
        </p:txBody>
      </p:sp>
    </p:spTree>
    <p:extLst>
      <p:ext uri="{BB962C8B-B14F-4D97-AF65-F5344CB8AC3E}">
        <p14:creationId xmlns:p14="http://schemas.microsoft.com/office/powerpoint/2010/main" val="658649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7F53148-B721-4216-AAA3-585BE1659B79}"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456AF18-3646-43DE-B080-769FEB5C0EFC}"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4560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7F53148-B721-4216-AAA3-585BE1659B79}"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456AF18-3646-43DE-B080-769FEB5C0EFC}" type="slidenum">
              <a:rPr lang="en-US" smtClean="0"/>
              <a:t>‹#›</a:t>
            </a:fld>
            <a:endParaRPr lang="en-US"/>
          </a:p>
        </p:txBody>
      </p:sp>
    </p:spTree>
    <p:extLst>
      <p:ext uri="{BB962C8B-B14F-4D97-AF65-F5344CB8AC3E}">
        <p14:creationId xmlns:p14="http://schemas.microsoft.com/office/powerpoint/2010/main" val="351142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F53148-B721-4216-AAA3-585BE1659B79}"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456AF18-3646-43DE-B080-769FEB5C0EFC}" type="slidenum">
              <a:rPr lang="en-US" smtClean="0"/>
              <a:t>‹#›</a:t>
            </a:fld>
            <a:endParaRPr lang="en-US"/>
          </a:p>
        </p:txBody>
      </p:sp>
    </p:spTree>
    <p:extLst>
      <p:ext uri="{BB962C8B-B14F-4D97-AF65-F5344CB8AC3E}">
        <p14:creationId xmlns:p14="http://schemas.microsoft.com/office/powerpoint/2010/main" val="3260342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F53148-B721-4216-AAA3-585BE1659B79}"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456AF18-3646-43DE-B080-769FEB5C0EFC}" type="slidenum">
              <a:rPr lang="en-US" smtClean="0"/>
              <a:t>‹#›</a:t>
            </a:fld>
            <a:endParaRPr lang="en-US"/>
          </a:p>
        </p:txBody>
      </p:sp>
    </p:spTree>
    <p:extLst>
      <p:ext uri="{BB962C8B-B14F-4D97-AF65-F5344CB8AC3E}">
        <p14:creationId xmlns:p14="http://schemas.microsoft.com/office/powerpoint/2010/main" val="76982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F53148-B721-4216-AAA3-585BE1659B79}"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456AF18-3646-43DE-B080-769FEB5C0EFC}" type="slidenum">
              <a:rPr lang="en-US" smtClean="0"/>
              <a:t>‹#›</a:t>
            </a:fld>
            <a:endParaRPr lang="en-US"/>
          </a:p>
        </p:txBody>
      </p:sp>
    </p:spTree>
    <p:extLst>
      <p:ext uri="{BB962C8B-B14F-4D97-AF65-F5344CB8AC3E}">
        <p14:creationId xmlns:p14="http://schemas.microsoft.com/office/powerpoint/2010/main" val="39599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53148-B721-4216-AAA3-585BE1659B79}"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456AF18-3646-43DE-B080-769FEB5C0EFC}" type="slidenum">
              <a:rPr lang="en-US" smtClean="0"/>
              <a:t>‹#›</a:t>
            </a:fld>
            <a:endParaRPr lang="en-US"/>
          </a:p>
        </p:txBody>
      </p:sp>
    </p:spTree>
    <p:extLst>
      <p:ext uri="{BB962C8B-B14F-4D97-AF65-F5344CB8AC3E}">
        <p14:creationId xmlns:p14="http://schemas.microsoft.com/office/powerpoint/2010/main" val="428259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F53148-B721-4216-AAA3-585BE1659B79}"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456AF18-3646-43DE-B080-769FEB5C0EFC}" type="slidenum">
              <a:rPr lang="en-US" smtClean="0"/>
              <a:t>‹#›</a:t>
            </a:fld>
            <a:endParaRPr lang="en-US"/>
          </a:p>
        </p:txBody>
      </p:sp>
    </p:spTree>
    <p:extLst>
      <p:ext uri="{BB962C8B-B14F-4D97-AF65-F5344CB8AC3E}">
        <p14:creationId xmlns:p14="http://schemas.microsoft.com/office/powerpoint/2010/main" val="377279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F53148-B721-4216-AAA3-585BE1659B79}" type="datetimeFigureOut">
              <a:rPr lang="en-US" smtClean="0"/>
              <a:t>11/18/2020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456AF18-3646-43DE-B080-769FEB5C0EFC}" type="slidenum">
              <a:rPr lang="en-US" smtClean="0"/>
              <a:t>‹#›</a:t>
            </a:fld>
            <a:endParaRPr lang="en-US"/>
          </a:p>
        </p:txBody>
      </p:sp>
    </p:spTree>
    <p:extLst>
      <p:ext uri="{BB962C8B-B14F-4D97-AF65-F5344CB8AC3E}">
        <p14:creationId xmlns:p14="http://schemas.microsoft.com/office/powerpoint/2010/main" val="193085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F53148-B721-4216-AAA3-585BE1659B79}" type="datetimeFigureOut">
              <a:rPr lang="en-US" smtClean="0"/>
              <a:t>11/18/2020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456AF18-3646-43DE-B080-769FEB5C0EFC}" type="slidenum">
              <a:rPr lang="en-US" smtClean="0"/>
              <a:t>‹#›</a:t>
            </a:fld>
            <a:endParaRPr lang="en-US"/>
          </a:p>
        </p:txBody>
      </p:sp>
    </p:spTree>
    <p:extLst>
      <p:ext uri="{BB962C8B-B14F-4D97-AF65-F5344CB8AC3E}">
        <p14:creationId xmlns:p14="http://schemas.microsoft.com/office/powerpoint/2010/main" val="331697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53148-B721-4216-AAA3-585BE1659B79}" type="datetimeFigureOut">
              <a:rPr lang="en-US" smtClean="0"/>
              <a:t>11/18/2020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456AF18-3646-43DE-B080-769FEB5C0EFC}" type="slidenum">
              <a:rPr lang="en-US" smtClean="0"/>
              <a:t>‹#›</a:t>
            </a:fld>
            <a:endParaRPr lang="en-US"/>
          </a:p>
        </p:txBody>
      </p:sp>
    </p:spTree>
    <p:extLst>
      <p:ext uri="{BB962C8B-B14F-4D97-AF65-F5344CB8AC3E}">
        <p14:creationId xmlns:p14="http://schemas.microsoft.com/office/powerpoint/2010/main" val="3423326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53148-B721-4216-AAA3-585BE1659B79}"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456AF18-3646-43DE-B080-769FEB5C0EFC}" type="slidenum">
              <a:rPr lang="en-US" smtClean="0"/>
              <a:t>‹#›</a:t>
            </a:fld>
            <a:endParaRPr lang="en-US"/>
          </a:p>
        </p:txBody>
      </p:sp>
    </p:spTree>
    <p:extLst>
      <p:ext uri="{BB962C8B-B14F-4D97-AF65-F5344CB8AC3E}">
        <p14:creationId xmlns:p14="http://schemas.microsoft.com/office/powerpoint/2010/main" val="113492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53148-B721-4216-AAA3-585BE1659B79}"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456AF18-3646-43DE-B080-769FEB5C0EFC}" type="slidenum">
              <a:rPr lang="en-US" smtClean="0"/>
              <a:t>‹#›</a:t>
            </a:fld>
            <a:endParaRPr lang="en-US"/>
          </a:p>
        </p:txBody>
      </p:sp>
    </p:spTree>
    <p:extLst>
      <p:ext uri="{BB962C8B-B14F-4D97-AF65-F5344CB8AC3E}">
        <p14:creationId xmlns:p14="http://schemas.microsoft.com/office/powerpoint/2010/main" val="167403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7F53148-B721-4216-AAA3-585BE1659B79}" type="datetimeFigureOut">
              <a:rPr lang="en-US" smtClean="0"/>
              <a:t>11/18/2020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456AF18-3646-43DE-B080-769FEB5C0EFC}" type="slidenum">
              <a:rPr lang="en-US" smtClean="0"/>
              <a:t>‹#›</a:t>
            </a:fld>
            <a:endParaRPr lang="en-US"/>
          </a:p>
        </p:txBody>
      </p:sp>
    </p:spTree>
    <p:extLst>
      <p:ext uri="{BB962C8B-B14F-4D97-AF65-F5344CB8AC3E}">
        <p14:creationId xmlns:p14="http://schemas.microsoft.com/office/powerpoint/2010/main" val="426440793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hyperlink" Target="https://www.ted.com/talks/eric_dishman_health_care_should_be_a_team_sport?utm_campaign=tedspread&amp;utm_medium=referral&amp;utm_source=tedcomshar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D773-160E-4397-A0AC-6F5C80EC8DD8}"/>
              </a:ext>
            </a:extLst>
          </p:cNvPr>
          <p:cNvSpPr>
            <a:spLocks noGrp="1"/>
          </p:cNvSpPr>
          <p:nvPr>
            <p:ph type="ctrTitle"/>
          </p:nvPr>
        </p:nvSpPr>
        <p:spPr>
          <a:xfrm>
            <a:off x="2044933" y="817085"/>
            <a:ext cx="8445268" cy="2262781"/>
          </a:xfrm>
        </p:spPr>
        <p:txBody>
          <a:bodyPr>
            <a:normAutofit/>
          </a:bodyPr>
          <a:lstStyle/>
          <a:p>
            <a:r>
              <a:rPr lang="en-US" sz="6000" b="1" dirty="0">
                <a:solidFill>
                  <a:srgbClr val="0070C0"/>
                </a:solidFill>
              </a:rPr>
              <a:t>Practice Transformation</a:t>
            </a:r>
          </a:p>
        </p:txBody>
      </p:sp>
      <p:sp>
        <p:nvSpPr>
          <p:cNvPr id="3" name="Subtitle 2">
            <a:extLst>
              <a:ext uri="{FF2B5EF4-FFF2-40B4-BE49-F238E27FC236}">
                <a16:creationId xmlns:a16="http://schemas.microsoft.com/office/drawing/2014/main" id="{BB8569C3-D998-477A-973A-E3640D45CE48}"/>
              </a:ext>
            </a:extLst>
          </p:cNvPr>
          <p:cNvSpPr>
            <a:spLocks noGrp="1"/>
          </p:cNvSpPr>
          <p:nvPr>
            <p:ph type="subTitle" idx="1"/>
          </p:nvPr>
        </p:nvSpPr>
        <p:spPr>
          <a:xfrm>
            <a:off x="2044932" y="3778136"/>
            <a:ext cx="9393180" cy="1295309"/>
          </a:xfrm>
          <a:solidFill>
            <a:schemeClr val="bg2">
              <a:lumMod val="50000"/>
            </a:schemeClr>
          </a:solidFill>
        </p:spPr>
        <p:txBody>
          <a:bodyPr anchor="ctr">
            <a:normAutofit/>
          </a:bodyPr>
          <a:lstStyle/>
          <a:p>
            <a:r>
              <a:rPr lang="en-US" sz="4000" dirty="0">
                <a:solidFill>
                  <a:schemeClr val="bg1"/>
                </a:solidFill>
              </a:rPr>
              <a:t>Tools for Practice Improvement</a:t>
            </a:r>
          </a:p>
        </p:txBody>
      </p:sp>
    </p:spTree>
    <p:extLst>
      <p:ext uri="{BB962C8B-B14F-4D97-AF65-F5344CB8AC3E}">
        <p14:creationId xmlns:p14="http://schemas.microsoft.com/office/powerpoint/2010/main" val="3838575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F3B50-8725-455A-A1EC-AA240BA8B1AD}"/>
              </a:ext>
            </a:extLst>
          </p:cNvPr>
          <p:cNvSpPr>
            <a:spLocks noGrp="1"/>
          </p:cNvSpPr>
          <p:nvPr>
            <p:ph type="title"/>
          </p:nvPr>
        </p:nvSpPr>
        <p:spPr/>
        <p:txBody>
          <a:bodyPr/>
          <a:lstStyle/>
          <a:p>
            <a:r>
              <a:rPr lang="en-US" dirty="0"/>
              <a:t>Block 4. Team-Based Care</a:t>
            </a:r>
          </a:p>
        </p:txBody>
      </p:sp>
      <p:sp>
        <p:nvSpPr>
          <p:cNvPr id="3" name="Content Placeholder 2">
            <a:extLst>
              <a:ext uri="{FF2B5EF4-FFF2-40B4-BE49-F238E27FC236}">
                <a16:creationId xmlns:a16="http://schemas.microsoft.com/office/drawing/2014/main" id="{9BB06DF1-A5CB-4BF8-ACDF-4517CC74F7CE}"/>
              </a:ext>
            </a:extLst>
          </p:cNvPr>
          <p:cNvSpPr>
            <a:spLocks noGrp="1"/>
          </p:cNvSpPr>
          <p:nvPr>
            <p:ph idx="1"/>
          </p:nvPr>
        </p:nvSpPr>
        <p:spPr>
          <a:xfrm>
            <a:off x="1158998" y="1905000"/>
            <a:ext cx="5889770" cy="3668684"/>
          </a:xfrm>
        </p:spPr>
        <p:txBody>
          <a:bodyPr/>
          <a:lstStyle/>
          <a:p>
            <a:pPr lvl="0"/>
            <a:r>
              <a:rPr lang="en-US" dirty="0"/>
              <a:t>Define workflows and workflow mapping</a:t>
            </a:r>
          </a:p>
          <a:p>
            <a:pPr lvl="0"/>
            <a:r>
              <a:rPr lang="en-US" dirty="0"/>
              <a:t>Defined roles with training, and skills checks to reinforce roles</a:t>
            </a:r>
          </a:p>
          <a:p>
            <a:pPr lvl="0"/>
            <a:r>
              <a:rPr lang="en-US" dirty="0"/>
              <a:t>Communication: team meetings, continuous interactions, warm handoffs</a:t>
            </a:r>
          </a:p>
          <a:p>
            <a:pPr lvl="0"/>
            <a:r>
              <a:rPr lang="en-US" dirty="0"/>
              <a:t>Integrated care for warm handoffs and continuity of care</a:t>
            </a:r>
          </a:p>
          <a:p>
            <a:pPr lvl="1"/>
            <a:r>
              <a:rPr lang="en-US" dirty="0"/>
              <a:t>Behavioral Health </a:t>
            </a:r>
          </a:p>
          <a:p>
            <a:pPr lvl="1"/>
            <a:r>
              <a:rPr lang="en-US" dirty="0"/>
              <a:t>Dental</a:t>
            </a:r>
          </a:p>
          <a:p>
            <a:pPr lvl="1"/>
            <a:r>
              <a:rPr lang="en-US" dirty="0"/>
              <a:t>Specialty Care</a:t>
            </a:r>
          </a:p>
          <a:p>
            <a:pPr marL="0" indent="0">
              <a:buNone/>
            </a:pPr>
            <a:endParaRPr lang="en-US" dirty="0"/>
          </a:p>
        </p:txBody>
      </p:sp>
      <p:pic>
        <p:nvPicPr>
          <p:cNvPr id="4" name="Picture 3">
            <a:extLst>
              <a:ext uri="{FF2B5EF4-FFF2-40B4-BE49-F238E27FC236}">
                <a16:creationId xmlns:a16="http://schemas.microsoft.com/office/drawing/2014/main" id="{DE3C8CBA-13A4-467A-9632-5258C2C1ADDF}"/>
              </a:ext>
            </a:extLst>
          </p:cNvPr>
          <p:cNvPicPr>
            <a:picLocks noChangeAspect="1"/>
          </p:cNvPicPr>
          <p:nvPr/>
        </p:nvPicPr>
        <p:blipFill>
          <a:blip r:embed="rId2"/>
          <a:stretch>
            <a:fillRect/>
          </a:stretch>
        </p:blipFill>
        <p:spPr>
          <a:xfrm>
            <a:off x="7048768" y="1861568"/>
            <a:ext cx="4343228" cy="4343228"/>
          </a:xfrm>
          <a:prstGeom prst="rect">
            <a:avLst/>
          </a:prstGeom>
        </p:spPr>
      </p:pic>
    </p:spTree>
    <p:extLst>
      <p:ext uri="{BB962C8B-B14F-4D97-AF65-F5344CB8AC3E}">
        <p14:creationId xmlns:p14="http://schemas.microsoft.com/office/powerpoint/2010/main" val="3574307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B5E4CBEC-18A2-4509-A45D-D5E653582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D59822-978F-4B2B-BA81-BD7827EA81BA}"/>
              </a:ext>
            </a:extLst>
          </p:cNvPr>
          <p:cNvSpPr>
            <a:spLocks noGrp="1"/>
          </p:cNvSpPr>
          <p:nvPr>
            <p:ph type="title"/>
          </p:nvPr>
        </p:nvSpPr>
        <p:spPr>
          <a:xfrm>
            <a:off x="512960" y="939783"/>
            <a:ext cx="2911884" cy="1969672"/>
          </a:xfrm>
        </p:spPr>
        <p:txBody>
          <a:bodyPr>
            <a:normAutofit/>
          </a:bodyPr>
          <a:lstStyle/>
          <a:p>
            <a:r>
              <a:rPr lang="en-US" sz="3200">
                <a:solidFill>
                  <a:schemeClr val="bg1"/>
                </a:solidFill>
              </a:rPr>
              <a:t>Block 5. Patient-Team Partnership</a:t>
            </a:r>
          </a:p>
        </p:txBody>
      </p:sp>
      <p:sp>
        <p:nvSpPr>
          <p:cNvPr id="17" name="Freeform 11">
            <a:extLst>
              <a:ext uri="{FF2B5EF4-FFF2-40B4-BE49-F238E27FC236}">
                <a16:creationId xmlns:a16="http://schemas.microsoft.com/office/drawing/2014/main" id="{0A5EA4A7-4381-4FC6-AA9A-C9EA77B84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8" name="Rectangle 13">
            <a:extLst>
              <a:ext uri="{FF2B5EF4-FFF2-40B4-BE49-F238E27FC236}">
                <a16:creationId xmlns:a16="http://schemas.microsoft.com/office/drawing/2014/main" id="{E6295D53-0474-4725-85BE-1F15FCC2D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2C7E2265-0079-4B7B-803A-383980B5CD0F}"/>
              </a:ext>
            </a:extLst>
          </p:cNvPr>
          <p:cNvGraphicFramePr>
            <a:graphicFrameLocks noGrp="1"/>
          </p:cNvGraphicFramePr>
          <p:nvPr>
            <p:ph idx="1"/>
            <p:extLst>
              <p:ext uri="{D42A27DB-BD31-4B8C-83A1-F6EECF244321}">
                <p14:modId xmlns:p14="http://schemas.microsoft.com/office/powerpoint/2010/main" val="1730961867"/>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395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419E28B-721B-4D0D-A1D3-78EAC5725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BD7143-E8EE-47C5-8C77-21C60EC9280C}"/>
              </a:ext>
            </a:extLst>
          </p:cNvPr>
          <p:cNvSpPr>
            <a:spLocks noGrp="1"/>
          </p:cNvSpPr>
          <p:nvPr>
            <p:ph type="title"/>
          </p:nvPr>
        </p:nvSpPr>
        <p:spPr>
          <a:xfrm>
            <a:off x="1717710" y="682901"/>
            <a:ext cx="7858090" cy="1259894"/>
          </a:xfrm>
        </p:spPr>
        <p:txBody>
          <a:bodyPr>
            <a:normAutofit/>
          </a:bodyPr>
          <a:lstStyle/>
          <a:p>
            <a:r>
              <a:rPr lang="en-US" dirty="0"/>
              <a:t>Block 6. Population Management</a:t>
            </a:r>
          </a:p>
        </p:txBody>
      </p:sp>
      <p:sp>
        <p:nvSpPr>
          <p:cNvPr id="17" name="Rectangle 11">
            <a:extLst>
              <a:ext uri="{FF2B5EF4-FFF2-40B4-BE49-F238E27FC236}">
                <a16:creationId xmlns:a16="http://schemas.microsoft.com/office/drawing/2014/main" id="{359E45B9-0D24-465E-84AD-FEDBA836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477D3E9-834D-4AD5-B1F4-A7304FE8B44E}"/>
              </a:ext>
            </a:extLst>
          </p:cNvPr>
          <p:cNvSpPr>
            <a:spLocks noGrp="1"/>
          </p:cNvSpPr>
          <p:nvPr>
            <p:ph idx="1"/>
          </p:nvPr>
        </p:nvSpPr>
        <p:spPr>
          <a:xfrm>
            <a:off x="554527" y="1814052"/>
            <a:ext cx="4299944" cy="3748548"/>
          </a:xfrm>
        </p:spPr>
        <p:txBody>
          <a:bodyPr>
            <a:normAutofit/>
          </a:bodyPr>
          <a:lstStyle/>
          <a:p>
            <a:pPr lvl="1"/>
            <a:r>
              <a:rPr lang="en-US" sz="2000" dirty="0"/>
              <a:t>A systems approach – utilize data to identify health trends</a:t>
            </a:r>
          </a:p>
          <a:p>
            <a:pPr lvl="1"/>
            <a:r>
              <a:rPr lang="en-US" sz="2000" dirty="0"/>
              <a:t>Wrap patient for care coordination</a:t>
            </a:r>
          </a:p>
          <a:p>
            <a:pPr lvl="1"/>
            <a:r>
              <a:rPr lang="en-US" sz="2000" dirty="0"/>
              <a:t>Disease management</a:t>
            </a:r>
          </a:p>
          <a:p>
            <a:pPr lvl="1"/>
            <a:r>
              <a:rPr lang="en-US" sz="2000" dirty="0"/>
              <a:t>Build the relationship</a:t>
            </a:r>
          </a:p>
          <a:p>
            <a:pPr lvl="1"/>
            <a:r>
              <a:rPr lang="en-US" sz="2000" dirty="0"/>
              <a:t>Collect data and analyze for improved population management</a:t>
            </a:r>
          </a:p>
          <a:p>
            <a:endParaRPr lang="en-US" dirty="0"/>
          </a:p>
        </p:txBody>
      </p:sp>
      <p:pic>
        <p:nvPicPr>
          <p:cNvPr id="5" name="Picture 4" descr="A close up of a logo&#10;&#10;Description automatically generated">
            <a:extLst>
              <a:ext uri="{FF2B5EF4-FFF2-40B4-BE49-F238E27FC236}">
                <a16:creationId xmlns:a16="http://schemas.microsoft.com/office/drawing/2014/main" id="{32BC24FD-1AD6-400F-AD25-DC998E10D04E}"/>
              </a:ext>
            </a:extLst>
          </p:cNvPr>
          <p:cNvPicPr>
            <a:picLocks noChangeAspect="1"/>
          </p:cNvPicPr>
          <p:nvPr/>
        </p:nvPicPr>
        <p:blipFill>
          <a:blip r:embed="rId2"/>
          <a:stretch>
            <a:fillRect/>
          </a:stretch>
        </p:blipFill>
        <p:spPr>
          <a:xfrm>
            <a:off x="5365819" y="2626482"/>
            <a:ext cx="6132068" cy="2590799"/>
          </a:xfrm>
          <a:prstGeom prst="rect">
            <a:avLst/>
          </a:prstGeom>
        </p:spPr>
      </p:pic>
      <p:sp>
        <p:nvSpPr>
          <p:cNvPr id="18" name="Freeform 12">
            <a:extLst>
              <a:ext uri="{FF2B5EF4-FFF2-40B4-BE49-F238E27FC236}">
                <a16:creationId xmlns:a16="http://schemas.microsoft.com/office/drawing/2014/main" id="{1F36A2FB-17CD-4DA6-9D8A-BFD6ADF6A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991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8F4D1-EAF1-4B04-BD91-2C2EF1501826}"/>
              </a:ext>
            </a:extLst>
          </p:cNvPr>
          <p:cNvSpPr>
            <a:spLocks noGrp="1"/>
          </p:cNvSpPr>
          <p:nvPr>
            <p:ph type="title"/>
          </p:nvPr>
        </p:nvSpPr>
        <p:spPr>
          <a:xfrm>
            <a:off x="2592925" y="624110"/>
            <a:ext cx="8911687" cy="1280890"/>
          </a:xfrm>
        </p:spPr>
        <p:txBody>
          <a:bodyPr/>
          <a:lstStyle/>
          <a:p>
            <a:r>
              <a:rPr lang="en-US"/>
              <a:t>Block 7. Continuity of Care</a:t>
            </a:r>
            <a:endParaRPr lang="en-US" dirty="0"/>
          </a:p>
        </p:txBody>
      </p:sp>
      <p:sp>
        <p:nvSpPr>
          <p:cNvPr id="3" name="Content Placeholder 2">
            <a:extLst>
              <a:ext uri="{FF2B5EF4-FFF2-40B4-BE49-F238E27FC236}">
                <a16:creationId xmlns:a16="http://schemas.microsoft.com/office/drawing/2014/main" id="{E02B3BEC-B4CC-4A37-85E0-695DA9C0A10E}"/>
              </a:ext>
            </a:extLst>
          </p:cNvPr>
          <p:cNvSpPr>
            <a:spLocks noGrp="1"/>
          </p:cNvSpPr>
          <p:nvPr>
            <p:ph idx="1"/>
          </p:nvPr>
        </p:nvSpPr>
        <p:spPr>
          <a:xfrm>
            <a:off x="1350168" y="1527576"/>
            <a:ext cx="6592888" cy="2034428"/>
          </a:xfrm>
        </p:spPr>
        <p:txBody>
          <a:bodyPr/>
          <a:lstStyle/>
          <a:p>
            <a:pPr lvl="0"/>
            <a:r>
              <a:rPr lang="en-US" sz="2000" dirty="0"/>
              <a:t>Access to care</a:t>
            </a:r>
          </a:p>
          <a:p>
            <a:pPr lvl="0"/>
            <a:r>
              <a:rPr lang="en-US" sz="2000" dirty="0"/>
              <a:t>Access to patients own PCP</a:t>
            </a:r>
          </a:p>
          <a:p>
            <a:pPr lvl="0"/>
            <a:r>
              <a:rPr lang="en-US" sz="2000" dirty="0"/>
              <a:t>Access to specialists and behavioral health in the medical neighborhood </a:t>
            </a:r>
          </a:p>
          <a:p>
            <a:endParaRPr lang="en-US" dirty="0"/>
          </a:p>
        </p:txBody>
      </p:sp>
      <p:pic>
        <p:nvPicPr>
          <p:cNvPr id="4" name="Picture 3">
            <a:extLst>
              <a:ext uri="{FF2B5EF4-FFF2-40B4-BE49-F238E27FC236}">
                <a16:creationId xmlns:a16="http://schemas.microsoft.com/office/drawing/2014/main" id="{C1FD34E1-1CD3-46F7-BCE4-07E8F18CB358}"/>
              </a:ext>
            </a:extLst>
          </p:cNvPr>
          <p:cNvPicPr>
            <a:picLocks noChangeAspect="1"/>
          </p:cNvPicPr>
          <p:nvPr/>
        </p:nvPicPr>
        <p:blipFill>
          <a:blip r:embed="rId2"/>
          <a:stretch>
            <a:fillRect/>
          </a:stretch>
        </p:blipFill>
        <p:spPr>
          <a:xfrm>
            <a:off x="4646612" y="3562004"/>
            <a:ext cx="6858000" cy="3086100"/>
          </a:xfrm>
          <a:prstGeom prst="rect">
            <a:avLst/>
          </a:prstGeom>
        </p:spPr>
      </p:pic>
    </p:spTree>
    <p:extLst>
      <p:ext uri="{BB962C8B-B14F-4D97-AF65-F5344CB8AC3E}">
        <p14:creationId xmlns:p14="http://schemas.microsoft.com/office/powerpoint/2010/main" val="1039613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DA79A-B45B-4646-B965-274122FB4D6D}"/>
              </a:ext>
            </a:extLst>
          </p:cNvPr>
          <p:cNvSpPr>
            <a:spLocks noGrp="1"/>
          </p:cNvSpPr>
          <p:nvPr>
            <p:ph type="title"/>
          </p:nvPr>
        </p:nvSpPr>
        <p:spPr>
          <a:xfrm>
            <a:off x="2007321" y="590859"/>
            <a:ext cx="8911687" cy="1280890"/>
          </a:xfrm>
        </p:spPr>
        <p:txBody>
          <a:bodyPr/>
          <a:lstStyle/>
          <a:p>
            <a:r>
              <a:rPr lang="en-US" dirty="0"/>
              <a:t>Block 8. Prompt Access to Care for Patients</a:t>
            </a:r>
          </a:p>
        </p:txBody>
      </p:sp>
      <p:sp>
        <p:nvSpPr>
          <p:cNvPr id="3" name="Content Placeholder 2">
            <a:extLst>
              <a:ext uri="{FF2B5EF4-FFF2-40B4-BE49-F238E27FC236}">
                <a16:creationId xmlns:a16="http://schemas.microsoft.com/office/drawing/2014/main" id="{A26BB8CB-597C-46A5-87AD-A06DA1AD8187}"/>
              </a:ext>
            </a:extLst>
          </p:cNvPr>
          <p:cNvSpPr>
            <a:spLocks noGrp="1"/>
          </p:cNvSpPr>
          <p:nvPr>
            <p:ph idx="1"/>
          </p:nvPr>
        </p:nvSpPr>
        <p:spPr>
          <a:xfrm>
            <a:off x="2007321" y="2262409"/>
            <a:ext cx="5008621" cy="3636946"/>
          </a:xfrm>
        </p:spPr>
        <p:txBody>
          <a:bodyPr>
            <a:normAutofit/>
          </a:bodyPr>
          <a:lstStyle/>
          <a:p>
            <a:pPr lvl="0"/>
            <a:r>
              <a:rPr lang="en-US" sz="2000" dirty="0"/>
              <a:t>Healthcare coverage</a:t>
            </a:r>
          </a:p>
          <a:p>
            <a:pPr lvl="0"/>
            <a:r>
              <a:rPr lang="en-US" sz="2000" dirty="0"/>
              <a:t>After hours availability – evenings and Saturday’s</a:t>
            </a:r>
          </a:p>
          <a:p>
            <a:pPr lvl="0"/>
            <a:r>
              <a:rPr lang="en-US" sz="2000" dirty="0"/>
              <a:t>On-call access to provider after hours</a:t>
            </a:r>
          </a:p>
          <a:p>
            <a:pPr lvl="0"/>
            <a:r>
              <a:rPr lang="en-US" sz="2000" dirty="0"/>
              <a:t>Same day appointments to reduce ER visits</a:t>
            </a:r>
          </a:p>
          <a:p>
            <a:pPr lvl="0"/>
            <a:r>
              <a:rPr lang="en-US" sz="2000" dirty="0"/>
              <a:t>E-mail access and access to patient records</a:t>
            </a:r>
          </a:p>
          <a:p>
            <a:pPr marL="0" indent="0">
              <a:buNone/>
            </a:pPr>
            <a:endParaRPr lang="en-US" dirty="0"/>
          </a:p>
        </p:txBody>
      </p:sp>
      <p:pic>
        <p:nvPicPr>
          <p:cNvPr id="4" name="Picture 3">
            <a:extLst>
              <a:ext uri="{FF2B5EF4-FFF2-40B4-BE49-F238E27FC236}">
                <a16:creationId xmlns:a16="http://schemas.microsoft.com/office/drawing/2014/main" id="{5177B8B1-7948-4804-B731-507AD7B680E3}"/>
              </a:ext>
            </a:extLst>
          </p:cNvPr>
          <p:cNvPicPr>
            <a:picLocks noChangeAspect="1"/>
          </p:cNvPicPr>
          <p:nvPr/>
        </p:nvPicPr>
        <p:blipFill>
          <a:blip r:embed="rId2"/>
          <a:stretch>
            <a:fillRect/>
          </a:stretch>
        </p:blipFill>
        <p:spPr>
          <a:xfrm>
            <a:off x="7944345" y="1512916"/>
            <a:ext cx="2546114" cy="5104015"/>
          </a:xfrm>
          <a:prstGeom prst="rect">
            <a:avLst/>
          </a:prstGeom>
        </p:spPr>
      </p:pic>
    </p:spTree>
    <p:extLst>
      <p:ext uri="{BB962C8B-B14F-4D97-AF65-F5344CB8AC3E}">
        <p14:creationId xmlns:p14="http://schemas.microsoft.com/office/powerpoint/2010/main" val="1214487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FE3618-8387-4153-870E-99EA1B978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1A169B-1B92-45F7-B810-B6E15692B759}"/>
              </a:ext>
            </a:extLst>
          </p:cNvPr>
          <p:cNvSpPr>
            <a:spLocks noGrp="1"/>
          </p:cNvSpPr>
          <p:nvPr>
            <p:ph type="title"/>
          </p:nvPr>
        </p:nvSpPr>
        <p:spPr>
          <a:xfrm>
            <a:off x="649223" y="645106"/>
            <a:ext cx="8819241" cy="950938"/>
          </a:xfrm>
        </p:spPr>
        <p:txBody>
          <a:bodyPr>
            <a:noAutofit/>
          </a:bodyPr>
          <a:lstStyle/>
          <a:p>
            <a:pPr>
              <a:lnSpc>
                <a:spcPct val="90000"/>
              </a:lnSpc>
            </a:pPr>
            <a:r>
              <a:rPr lang="en-US" sz="2400" dirty="0"/>
              <a:t>Block 9. Comprehensiveness and Care Coordination</a:t>
            </a:r>
          </a:p>
        </p:txBody>
      </p:sp>
      <p:sp>
        <p:nvSpPr>
          <p:cNvPr id="11" name="Rectangle 10">
            <a:extLst>
              <a:ext uri="{FF2B5EF4-FFF2-40B4-BE49-F238E27FC236}">
                <a16:creationId xmlns:a16="http://schemas.microsoft.com/office/drawing/2014/main" id="{BB99A42A-5548-4BB8-9115-A05821C36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E4F90C4-099A-40B3-B37A-E6995E015602}"/>
              </a:ext>
            </a:extLst>
          </p:cNvPr>
          <p:cNvSpPr>
            <a:spLocks noGrp="1"/>
          </p:cNvSpPr>
          <p:nvPr>
            <p:ph idx="1"/>
          </p:nvPr>
        </p:nvSpPr>
        <p:spPr>
          <a:xfrm>
            <a:off x="979937" y="1596043"/>
            <a:ext cx="3724377" cy="5143969"/>
          </a:xfrm>
        </p:spPr>
        <p:txBody>
          <a:bodyPr>
            <a:normAutofit/>
          </a:bodyPr>
          <a:lstStyle/>
          <a:p>
            <a:pPr lvl="0">
              <a:lnSpc>
                <a:spcPct val="90000"/>
              </a:lnSpc>
            </a:pPr>
            <a:r>
              <a:rPr lang="en-US" sz="2000" dirty="0"/>
              <a:t>Community partners</a:t>
            </a:r>
          </a:p>
          <a:p>
            <a:pPr lvl="0">
              <a:lnSpc>
                <a:spcPct val="90000"/>
              </a:lnSpc>
            </a:pPr>
            <a:r>
              <a:rPr lang="en-US" sz="2000" dirty="0"/>
              <a:t>Referrals</a:t>
            </a:r>
          </a:p>
          <a:p>
            <a:pPr lvl="0">
              <a:lnSpc>
                <a:spcPct val="90000"/>
              </a:lnSpc>
            </a:pPr>
            <a:r>
              <a:rPr lang="en-US" sz="2000" dirty="0"/>
              <a:t>Care transitions</a:t>
            </a:r>
          </a:p>
          <a:p>
            <a:pPr lvl="0">
              <a:lnSpc>
                <a:spcPct val="90000"/>
              </a:lnSpc>
            </a:pPr>
            <a:r>
              <a:rPr lang="en-US" sz="2000" dirty="0"/>
              <a:t>Family and friends</a:t>
            </a:r>
          </a:p>
          <a:p>
            <a:pPr lvl="0">
              <a:lnSpc>
                <a:spcPct val="90000"/>
              </a:lnSpc>
            </a:pPr>
            <a:r>
              <a:rPr lang="en-US" sz="2000" dirty="0"/>
              <a:t>Integrated Care – Integrating behavioral health into the medical home	</a:t>
            </a:r>
          </a:p>
          <a:p>
            <a:pPr lvl="0">
              <a:lnSpc>
                <a:spcPct val="90000"/>
              </a:lnSpc>
            </a:pPr>
            <a:r>
              <a:rPr lang="en-US" sz="2000" dirty="0"/>
              <a:t>Establish partnerships with the local BH organization and embed behavioral health staff on the care team</a:t>
            </a:r>
          </a:p>
          <a:p>
            <a:pPr lvl="0">
              <a:lnSpc>
                <a:spcPct val="90000"/>
              </a:lnSpc>
            </a:pPr>
            <a:r>
              <a:rPr lang="en-US" sz="2000" dirty="0"/>
              <a:t>Warm handoffs</a:t>
            </a:r>
          </a:p>
          <a:p>
            <a:pPr>
              <a:lnSpc>
                <a:spcPct val="90000"/>
              </a:lnSpc>
            </a:pPr>
            <a:endParaRPr lang="en-US" sz="1700" dirty="0"/>
          </a:p>
        </p:txBody>
      </p:sp>
      <p:pic>
        <p:nvPicPr>
          <p:cNvPr id="4" name="Picture 3">
            <a:extLst>
              <a:ext uri="{FF2B5EF4-FFF2-40B4-BE49-F238E27FC236}">
                <a16:creationId xmlns:a16="http://schemas.microsoft.com/office/drawing/2014/main" id="{4FBCBC7A-7002-4668-A03E-FC9B01FF4B85}"/>
              </a:ext>
            </a:extLst>
          </p:cNvPr>
          <p:cNvPicPr>
            <a:picLocks noChangeAspect="1"/>
          </p:cNvPicPr>
          <p:nvPr/>
        </p:nvPicPr>
        <p:blipFill>
          <a:blip r:embed="rId2"/>
          <a:stretch>
            <a:fillRect/>
          </a:stretch>
        </p:blipFill>
        <p:spPr>
          <a:xfrm>
            <a:off x="4704314" y="1412090"/>
            <a:ext cx="6953577" cy="4902271"/>
          </a:xfrm>
          <a:prstGeom prst="rect">
            <a:avLst/>
          </a:prstGeom>
        </p:spPr>
      </p:pic>
      <p:sp>
        <p:nvSpPr>
          <p:cNvPr id="13" name="Freeform 11">
            <a:extLst>
              <a:ext uri="{FF2B5EF4-FFF2-40B4-BE49-F238E27FC236}">
                <a16:creationId xmlns:a16="http://schemas.microsoft.com/office/drawing/2014/main" id="{D49441E5-946F-46B3-BDD2-BAD088532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630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FBBC8FB-1C90-4D43-924B-B84751335069}"/>
              </a:ext>
            </a:extLst>
          </p:cNvPr>
          <p:cNvSpPr>
            <a:spLocks noGrp="1"/>
          </p:cNvSpPr>
          <p:nvPr>
            <p:ph type="title"/>
          </p:nvPr>
        </p:nvSpPr>
        <p:spPr>
          <a:xfrm>
            <a:off x="1843391" y="624110"/>
            <a:ext cx="9383408" cy="1280890"/>
          </a:xfrm>
        </p:spPr>
        <p:txBody>
          <a:bodyPr>
            <a:normAutofit/>
          </a:bodyPr>
          <a:lstStyle/>
          <a:p>
            <a:r>
              <a:rPr lang="en-US">
                <a:solidFill>
                  <a:schemeClr val="bg1"/>
                </a:solidFill>
              </a:rPr>
              <a:t>Block 10. Template of the Future </a:t>
            </a:r>
          </a:p>
        </p:txBody>
      </p:sp>
      <p:sp>
        <p:nvSpPr>
          <p:cNvPr id="23"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1FD0D287-0301-470E-8088-81D177968F16}"/>
              </a:ext>
            </a:extLst>
          </p:cNvPr>
          <p:cNvGraphicFramePr>
            <a:graphicFrameLocks noGrp="1"/>
          </p:cNvGraphicFramePr>
          <p:nvPr>
            <p:ph idx="1"/>
            <p:extLst>
              <p:ext uri="{D42A27DB-BD31-4B8C-83A1-F6EECF244321}">
                <p14:modId xmlns:p14="http://schemas.microsoft.com/office/powerpoint/2010/main" val="2452983748"/>
              </p:ext>
            </p:extLst>
          </p:nvPr>
        </p:nvGraphicFramePr>
        <p:xfrm>
          <a:off x="961011" y="2619374"/>
          <a:ext cx="10734459" cy="3614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2337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90291-5763-4874-AA66-905D9E6EF8A4}"/>
              </a:ext>
            </a:extLst>
          </p:cNvPr>
          <p:cNvSpPr>
            <a:spLocks noGrp="1"/>
          </p:cNvSpPr>
          <p:nvPr>
            <p:ph type="title"/>
          </p:nvPr>
        </p:nvSpPr>
        <p:spPr/>
        <p:txBody>
          <a:bodyPr>
            <a:normAutofit/>
          </a:bodyPr>
          <a:lstStyle/>
          <a:p>
            <a:r>
              <a:rPr lang="en-US" sz="4000" i="1" dirty="0">
                <a:solidFill>
                  <a:srgbClr val="0070C0"/>
                </a:solidFill>
                <a:latin typeface="Trebuchet MS" panose="020B0603020202020204" pitchFamily="34" charset="0"/>
              </a:rPr>
              <a:t>Putting it all Together…</a:t>
            </a:r>
          </a:p>
        </p:txBody>
      </p:sp>
      <p:sp>
        <p:nvSpPr>
          <p:cNvPr id="3" name="Content Placeholder 2">
            <a:extLst>
              <a:ext uri="{FF2B5EF4-FFF2-40B4-BE49-F238E27FC236}">
                <a16:creationId xmlns:a16="http://schemas.microsoft.com/office/drawing/2014/main" id="{65D79EFD-744A-4F6E-935D-38ED7A9E85C6}"/>
              </a:ext>
            </a:extLst>
          </p:cNvPr>
          <p:cNvSpPr>
            <a:spLocks noGrp="1"/>
          </p:cNvSpPr>
          <p:nvPr>
            <p:ph idx="1"/>
          </p:nvPr>
        </p:nvSpPr>
        <p:spPr>
          <a:xfrm>
            <a:off x="2084439" y="1715729"/>
            <a:ext cx="9366096" cy="3426542"/>
          </a:xfrm>
          <a:solidFill>
            <a:schemeClr val="bg1">
              <a:lumMod val="85000"/>
            </a:schemeClr>
          </a:solidFill>
        </p:spPr>
        <p:txBody>
          <a:bodyPr/>
          <a:lstStyle/>
          <a:p>
            <a:pPr marL="0" indent="0">
              <a:buNone/>
            </a:pPr>
            <a:endParaRPr lang="en-US" sz="3200" i="1" dirty="0">
              <a:solidFill>
                <a:srgbClr val="0070C0"/>
              </a:solidFill>
              <a:latin typeface="Trebuchet MS" panose="020B0603020202020204" pitchFamily="34" charset="0"/>
            </a:endParaRPr>
          </a:p>
          <a:p>
            <a:pPr marL="0" indent="0">
              <a:buNone/>
            </a:pPr>
            <a:r>
              <a:rPr lang="en-US" sz="3200" i="1" dirty="0">
                <a:solidFill>
                  <a:srgbClr val="0070C0"/>
                </a:solidFill>
                <a:latin typeface="Trebuchet MS" panose="020B0603020202020204" pitchFamily="34" charset="0"/>
              </a:rPr>
              <a:t>Watch the Ted Talk </a:t>
            </a:r>
          </a:p>
          <a:p>
            <a:pPr marL="0" indent="0">
              <a:spcBef>
                <a:spcPts val="600"/>
              </a:spcBef>
              <a:buNone/>
            </a:pPr>
            <a:r>
              <a:rPr lang="en-US" sz="3200" i="1" dirty="0">
                <a:solidFill>
                  <a:srgbClr val="0070C0"/>
                </a:solidFill>
                <a:latin typeface="Trebuchet MS" panose="020B0603020202020204" pitchFamily="34" charset="0"/>
              </a:rPr>
              <a:t>‘Healthcare Should be a Team Sport’</a:t>
            </a:r>
          </a:p>
          <a:p>
            <a:pPr marL="0" indent="0">
              <a:spcBef>
                <a:spcPts val="600"/>
              </a:spcBef>
              <a:buNone/>
            </a:pPr>
            <a:endParaRPr lang="en-US" sz="1400" dirty="0"/>
          </a:p>
          <a:p>
            <a:pPr marL="0" indent="0">
              <a:buNone/>
            </a:pPr>
            <a:r>
              <a:rPr lang="en-US" dirty="0">
                <a:solidFill>
                  <a:srgbClr val="0070C0"/>
                </a:solidFill>
                <a:hlinkClick r:id="rId2">
                  <a:extLst>
                    <a:ext uri="{A12FA001-AC4F-418D-AE19-62706E023703}">
                      <ahyp:hlinkClr xmlns:ahyp="http://schemas.microsoft.com/office/drawing/2018/hyperlinkcolor" val="tx"/>
                    </a:ext>
                  </a:extLst>
                </a:hlinkClick>
              </a:rPr>
              <a:t>https://www.ted.com/talks/eric_dishman_health_care_should_be_a_team_sport?utm_campaign=tedspread&amp;utm_medium=referral&amp;utm_source=tedcomshare</a:t>
            </a:r>
            <a:r>
              <a:rPr lang="en-US" dirty="0">
                <a:solidFill>
                  <a:srgbClr val="0070C0"/>
                </a:solidFill>
              </a:rPr>
              <a:t> </a:t>
            </a:r>
          </a:p>
        </p:txBody>
      </p:sp>
    </p:spTree>
    <p:extLst>
      <p:ext uri="{BB962C8B-B14F-4D97-AF65-F5344CB8AC3E}">
        <p14:creationId xmlns:p14="http://schemas.microsoft.com/office/powerpoint/2010/main" val="232379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320F8-5A56-4140-8088-5D46566F97DE}"/>
              </a:ext>
            </a:extLst>
          </p:cNvPr>
          <p:cNvSpPr>
            <a:spLocks noGrp="1"/>
          </p:cNvSpPr>
          <p:nvPr>
            <p:ph type="title"/>
          </p:nvPr>
        </p:nvSpPr>
        <p:spPr>
          <a:xfrm>
            <a:off x="1796513" y="147484"/>
            <a:ext cx="3675140" cy="629503"/>
          </a:xfrm>
        </p:spPr>
        <p:txBody>
          <a:bodyPr>
            <a:normAutofit fontScale="90000"/>
          </a:bodyPr>
          <a:lstStyle/>
          <a:p>
            <a:r>
              <a:rPr lang="en-US" dirty="0"/>
              <a:t>Activity</a:t>
            </a:r>
          </a:p>
        </p:txBody>
      </p:sp>
      <p:sp>
        <p:nvSpPr>
          <p:cNvPr id="3" name="Content Placeholder 2">
            <a:extLst>
              <a:ext uri="{FF2B5EF4-FFF2-40B4-BE49-F238E27FC236}">
                <a16:creationId xmlns:a16="http://schemas.microsoft.com/office/drawing/2014/main" id="{F60F238F-5C41-4F94-9969-48BD145421D9}"/>
              </a:ext>
            </a:extLst>
          </p:cNvPr>
          <p:cNvSpPr>
            <a:spLocks noGrp="1"/>
          </p:cNvSpPr>
          <p:nvPr>
            <p:ph idx="1"/>
          </p:nvPr>
        </p:nvSpPr>
        <p:spPr>
          <a:xfrm>
            <a:off x="1504336" y="776987"/>
            <a:ext cx="10456606" cy="5948278"/>
          </a:xfrm>
        </p:spPr>
        <p:txBody>
          <a:bodyPr>
            <a:normAutofit/>
          </a:bodyPr>
          <a:lstStyle/>
          <a:p>
            <a:r>
              <a:rPr lang="en-US" dirty="0"/>
              <a:t>Now that you have studied each of the building blocks, we will ask you to apply what you have learn for this exercise.</a:t>
            </a:r>
          </a:p>
          <a:p>
            <a:pPr marL="0" indent="0">
              <a:buNone/>
            </a:pPr>
            <a:r>
              <a:rPr lang="en-US" dirty="0"/>
              <a:t>Change for Improvement</a:t>
            </a:r>
          </a:p>
          <a:p>
            <a:r>
              <a:rPr lang="en-US" sz="2000" dirty="0"/>
              <a:t>Identify </a:t>
            </a:r>
            <a:r>
              <a:rPr lang="en-US" sz="2000" u="sng" dirty="0"/>
              <a:t>one</a:t>
            </a:r>
            <a:r>
              <a:rPr lang="en-US" sz="2000" dirty="0"/>
              <a:t> area for you and/or the care team to improve on.</a:t>
            </a:r>
          </a:p>
          <a:p>
            <a:r>
              <a:rPr lang="en-US" sz="2000" dirty="0"/>
              <a:t>List the steps to take to make this change for improvement.</a:t>
            </a:r>
          </a:p>
          <a:p>
            <a:r>
              <a:rPr lang="en-US" sz="2000" dirty="0"/>
              <a:t>Set a date for when you will complete this aim or goal.</a:t>
            </a:r>
          </a:p>
          <a:p>
            <a:r>
              <a:rPr lang="en-US" sz="2000" dirty="0"/>
              <a:t>Create an aim statement. </a:t>
            </a:r>
          </a:p>
          <a:p>
            <a:pPr marL="0" indent="0">
              <a:buNone/>
            </a:pPr>
            <a:r>
              <a:rPr lang="en-US" sz="2000" dirty="0"/>
              <a:t>	Examples:</a:t>
            </a:r>
          </a:p>
          <a:p>
            <a:pPr marL="800100" lvl="1" indent="-342900">
              <a:buAutoNum type="arabicPeriod"/>
            </a:pPr>
            <a:r>
              <a:rPr lang="en-US" sz="1800" dirty="0"/>
              <a:t>By July 30, 2019, we will review and update the assessment form, to provide better patient engagement.</a:t>
            </a:r>
          </a:p>
          <a:p>
            <a:pPr marL="800100" lvl="1" indent="-342900">
              <a:buAutoNum type="arabicPeriod"/>
            </a:pPr>
            <a:r>
              <a:rPr lang="en-US" sz="1800" dirty="0"/>
              <a:t>By August 15, 2019, we will review and update our transitions of care plan to ensure that we are providing continuity of care.</a:t>
            </a:r>
          </a:p>
          <a:p>
            <a:pPr marL="457200" lvl="1" indent="0">
              <a:buNone/>
            </a:pPr>
            <a:r>
              <a:rPr lang="en-US" sz="1800" dirty="0"/>
              <a:t>Follow up with documentation to identify your observations or changes.  Did you see a change for improvement?  Do you need to make further changes to accomplish your aim for improvement?</a:t>
            </a:r>
          </a:p>
          <a:p>
            <a:r>
              <a:rPr lang="en-US" sz="2000" dirty="0"/>
              <a:t>Share your aim statement and your outcomes in the discussion forum in Canvas</a:t>
            </a:r>
          </a:p>
        </p:txBody>
      </p:sp>
    </p:spTree>
    <p:extLst>
      <p:ext uri="{BB962C8B-B14F-4D97-AF65-F5344CB8AC3E}">
        <p14:creationId xmlns:p14="http://schemas.microsoft.com/office/powerpoint/2010/main" val="9919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BAE98-8816-4A59-BAEE-5D59D0108FEA}"/>
              </a:ext>
            </a:extLst>
          </p:cNvPr>
          <p:cNvSpPr>
            <a:spLocks noGrp="1"/>
          </p:cNvSpPr>
          <p:nvPr>
            <p:ph type="title"/>
          </p:nvPr>
        </p:nvSpPr>
        <p:spPr>
          <a:xfrm>
            <a:off x="1774209" y="600500"/>
            <a:ext cx="9621221" cy="840475"/>
          </a:xfrm>
        </p:spPr>
        <p:txBody>
          <a:bodyPr>
            <a:normAutofit/>
          </a:bodyPr>
          <a:lstStyle/>
          <a:p>
            <a:r>
              <a:rPr lang="en-US" sz="4400" i="1" dirty="0">
                <a:solidFill>
                  <a:srgbClr val="0070C0"/>
                </a:solidFill>
              </a:rPr>
              <a:t>What is Practice Transformation?</a:t>
            </a:r>
            <a:endParaRPr lang="en-US" i="1" dirty="0">
              <a:solidFill>
                <a:srgbClr val="0070C0"/>
              </a:solidFill>
            </a:endParaRPr>
          </a:p>
        </p:txBody>
      </p:sp>
      <p:sp>
        <p:nvSpPr>
          <p:cNvPr id="3" name="Content Placeholder 2">
            <a:extLst>
              <a:ext uri="{FF2B5EF4-FFF2-40B4-BE49-F238E27FC236}">
                <a16:creationId xmlns:a16="http://schemas.microsoft.com/office/drawing/2014/main" id="{AA62C152-D830-426A-A498-CB49CE70E622}"/>
              </a:ext>
            </a:extLst>
          </p:cNvPr>
          <p:cNvSpPr>
            <a:spLocks noGrp="1"/>
          </p:cNvSpPr>
          <p:nvPr>
            <p:ph idx="1"/>
          </p:nvPr>
        </p:nvSpPr>
        <p:spPr>
          <a:xfrm>
            <a:off x="1883391" y="1883391"/>
            <a:ext cx="9621221" cy="4027831"/>
          </a:xfrm>
        </p:spPr>
        <p:txBody>
          <a:bodyPr/>
          <a:lstStyle/>
          <a:p>
            <a:pPr marL="0" indent="0">
              <a:buNone/>
            </a:pPr>
            <a:r>
              <a:rPr lang="en-US" dirty="0"/>
              <a:t>The practice transformation initiative is one part of a strategy advanced by the Affordable Care Act to strengthen the quality of patient care and spend health care dollars more wisely.  This training focuses on the Quadruple Aim and the 10 Building Blocks of High Performing Primary Care.</a:t>
            </a:r>
          </a:p>
          <a:p>
            <a:pPr marL="0" indent="0">
              <a:buNone/>
            </a:pPr>
            <a:endParaRPr lang="en-US" dirty="0"/>
          </a:p>
          <a:p>
            <a:pPr marL="0" indent="0">
              <a:buNone/>
            </a:pPr>
            <a:r>
              <a:rPr lang="en-US" b="1" dirty="0"/>
              <a:t>Objectives:</a:t>
            </a:r>
          </a:p>
          <a:p>
            <a:r>
              <a:rPr lang="en-US" dirty="0"/>
              <a:t>Understand the Quadruple Aim</a:t>
            </a:r>
          </a:p>
          <a:p>
            <a:r>
              <a:rPr lang="en-US" dirty="0"/>
              <a:t>Know the 10 Building Blocks</a:t>
            </a:r>
          </a:p>
          <a:p>
            <a:r>
              <a:rPr lang="en-US" dirty="0"/>
              <a:t>Apply these principles for improvement in your practice</a:t>
            </a:r>
          </a:p>
          <a:p>
            <a:endParaRPr lang="en-US" dirty="0"/>
          </a:p>
        </p:txBody>
      </p:sp>
    </p:spTree>
    <p:extLst>
      <p:ext uri="{BB962C8B-B14F-4D97-AF65-F5344CB8AC3E}">
        <p14:creationId xmlns:p14="http://schemas.microsoft.com/office/powerpoint/2010/main" val="1430286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2A305-E33A-4BBA-B094-9B20C908203D}"/>
              </a:ext>
            </a:extLst>
          </p:cNvPr>
          <p:cNvSpPr>
            <a:spLocks noGrp="1"/>
          </p:cNvSpPr>
          <p:nvPr>
            <p:ph type="title"/>
          </p:nvPr>
        </p:nvSpPr>
        <p:spPr>
          <a:xfrm>
            <a:off x="2592925" y="624110"/>
            <a:ext cx="8911687" cy="925290"/>
          </a:xfrm>
        </p:spPr>
        <p:txBody>
          <a:bodyPr>
            <a:normAutofit/>
          </a:bodyPr>
          <a:lstStyle/>
          <a:p>
            <a:pPr algn="ctr"/>
            <a:r>
              <a:rPr lang="en-US" sz="4400" b="1" dirty="0"/>
              <a:t>The Quadruple AIM</a:t>
            </a:r>
          </a:p>
        </p:txBody>
      </p:sp>
      <p:pic>
        <p:nvPicPr>
          <p:cNvPr id="2050" name="Picture 2" descr="Image result for quadruple aim healthcare">
            <a:extLst>
              <a:ext uri="{FF2B5EF4-FFF2-40B4-BE49-F238E27FC236}">
                <a16:creationId xmlns:a16="http://schemas.microsoft.com/office/drawing/2014/main" id="{389E4671-4992-4B8D-9386-96AD1CAE9A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9213" y="2159476"/>
            <a:ext cx="8915400" cy="356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99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BFE3618-8387-4153-870E-99EA1B978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B99A42A-5548-4BB8-9115-A05821C36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8" name="Content Placeholder 4">
            <a:extLst>
              <a:ext uri="{FF2B5EF4-FFF2-40B4-BE49-F238E27FC236}">
                <a16:creationId xmlns:a16="http://schemas.microsoft.com/office/drawing/2014/main" id="{1CAD7C75-E708-484A-9FB7-61859015D9BD}"/>
              </a:ext>
            </a:extLst>
          </p:cNvPr>
          <p:cNvPicPr>
            <a:picLocks noChangeAspect="1"/>
          </p:cNvPicPr>
          <p:nvPr/>
        </p:nvPicPr>
        <p:blipFill>
          <a:blip r:embed="rId2"/>
          <a:stretch>
            <a:fillRect/>
          </a:stretch>
        </p:blipFill>
        <p:spPr>
          <a:xfrm>
            <a:off x="3325431" y="55589"/>
            <a:ext cx="7434328" cy="6802411"/>
          </a:xfrm>
          <a:prstGeom prst="rect">
            <a:avLst/>
          </a:prstGeom>
        </p:spPr>
      </p:pic>
      <p:sp>
        <p:nvSpPr>
          <p:cNvPr id="17" name="Freeform 11">
            <a:extLst>
              <a:ext uri="{FF2B5EF4-FFF2-40B4-BE49-F238E27FC236}">
                <a16:creationId xmlns:a16="http://schemas.microsoft.com/office/drawing/2014/main" id="{D49441E5-946F-46B3-BDD2-BAD088532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0C8E361-6E53-4E2C-AADC-A56829A2813E}"/>
              </a:ext>
            </a:extLst>
          </p:cNvPr>
          <p:cNvSpPr txBox="1"/>
          <p:nvPr/>
        </p:nvSpPr>
        <p:spPr>
          <a:xfrm>
            <a:off x="838200" y="925499"/>
            <a:ext cx="5257800" cy="1754201"/>
          </a:xfrm>
          <a:prstGeom prst="rect">
            <a:avLst/>
          </a:prstGeom>
          <a:solidFill>
            <a:schemeClr val="bg1"/>
          </a:solidFill>
          <a:ln>
            <a:solidFill>
              <a:srgbClr val="0070C0"/>
            </a:solidFill>
          </a:ln>
        </p:spPr>
        <p:txBody>
          <a:bodyPr wrap="square" rtlCol="0">
            <a:spAutoFit/>
          </a:bodyPr>
          <a:lstStyle/>
          <a:p>
            <a:pPr algn="ctr"/>
            <a:r>
              <a:rPr lang="en-US" sz="3600" dirty="0">
                <a:solidFill>
                  <a:srgbClr val="0070C0"/>
                </a:solidFill>
              </a:rPr>
              <a:t>10 Building Blocks of High Performing Primary Care</a:t>
            </a:r>
          </a:p>
        </p:txBody>
      </p:sp>
    </p:spTree>
    <p:extLst>
      <p:ext uri="{BB962C8B-B14F-4D97-AF65-F5344CB8AC3E}">
        <p14:creationId xmlns:p14="http://schemas.microsoft.com/office/powerpoint/2010/main" val="3300466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EBD94-959F-4F0D-A022-0B571F6EC5F3}"/>
              </a:ext>
            </a:extLst>
          </p:cNvPr>
          <p:cNvSpPr>
            <a:spLocks noGrp="1"/>
          </p:cNvSpPr>
          <p:nvPr>
            <p:ph type="title"/>
          </p:nvPr>
        </p:nvSpPr>
        <p:spPr>
          <a:xfrm>
            <a:off x="2592926" y="624110"/>
            <a:ext cx="8730200" cy="1280890"/>
          </a:xfrm>
          <a:solidFill>
            <a:schemeClr val="tx2">
              <a:lumMod val="60000"/>
              <a:lumOff val="40000"/>
            </a:schemeClr>
          </a:solidFill>
        </p:spPr>
        <p:txBody>
          <a:bodyPr anchor="ctr"/>
          <a:lstStyle/>
          <a:p>
            <a:pPr algn="ctr"/>
            <a:r>
              <a:rPr lang="en-US" dirty="0">
                <a:solidFill>
                  <a:schemeClr val="bg1"/>
                </a:solidFill>
              </a:rPr>
              <a:t>Patient-Centered Medical Home</a:t>
            </a:r>
            <a:endParaRPr lang="en-US" dirty="0"/>
          </a:p>
        </p:txBody>
      </p:sp>
      <p:sp>
        <p:nvSpPr>
          <p:cNvPr id="4" name="Title 1">
            <a:extLst>
              <a:ext uri="{FF2B5EF4-FFF2-40B4-BE49-F238E27FC236}">
                <a16:creationId xmlns:a16="http://schemas.microsoft.com/office/drawing/2014/main" id="{A582DD73-FA3C-4295-9EDF-93D009DAB87B}"/>
              </a:ext>
            </a:extLst>
          </p:cNvPr>
          <p:cNvSpPr>
            <a:spLocks noGrp="1"/>
          </p:cNvSpPr>
          <p:nvPr>
            <p:ph idx="1"/>
          </p:nvPr>
        </p:nvSpPr>
        <p:spPr>
          <a:xfrm>
            <a:off x="2585500" y="2349500"/>
            <a:ext cx="8730200" cy="3429000"/>
          </a:xfrm>
          <a:solidFill>
            <a:schemeClr val="accent1"/>
          </a:solidFill>
          <a:ln>
            <a:solidFill>
              <a:schemeClr val="accent1"/>
            </a:solidFill>
          </a:ln>
        </p:spPr>
        <p:txBody>
          <a:bodyPr>
            <a:normAutofit/>
          </a:bodyPr>
          <a:lstStyle/>
          <a:p>
            <a:pPr algn="ctr">
              <a:spcBef>
                <a:spcPts val="600"/>
              </a:spcBef>
              <a:spcAft>
                <a:spcPts val="600"/>
              </a:spcAft>
            </a:pPr>
            <a:br>
              <a:rPr lang="en-US" sz="2800" dirty="0">
                <a:solidFill>
                  <a:schemeClr val="bg1"/>
                </a:solidFill>
              </a:rPr>
            </a:br>
            <a:r>
              <a:rPr lang="en-US" sz="2800" dirty="0">
                <a:solidFill>
                  <a:schemeClr val="bg1"/>
                </a:solidFill>
              </a:rPr>
              <a:t>~~~~~~~~~~</a:t>
            </a:r>
            <a:br>
              <a:rPr lang="en-US" sz="2800" dirty="0">
                <a:solidFill>
                  <a:schemeClr val="bg1"/>
                </a:solidFill>
              </a:rPr>
            </a:br>
            <a:r>
              <a:rPr lang="en-US" sz="2800" dirty="0">
                <a:solidFill>
                  <a:schemeClr val="bg1"/>
                </a:solidFill>
              </a:rPr>
              <a:t>The primary care medical home provides health care that is relationship-based with an emphasis on the whole person.</a:t>
            </a:r>
          </a:p>
          <a:p>
            <a:pPr algn="ctr"/>
            <a:r>
              <a:rPr lang="en-US" sz="2800" dirty="0">
                <a:solidFill>
                  <a:schemeClr val="bg1"/>
                </a:solidFill>
              </a:rPr>
              <a:t>~~~~~~~~~~</a:t>
            </a:r>
          </a:p>
        </p:txBody>
      </p:sp>
    </p:spTree>
    <p:extLst>
      <p:ext uri="{BB962C8B-B14F-4D97-AF65-F5344CB8AC3E}">
        <p14:creationId xmlns:p14="http://schemas.microsoft.com/office/powerpoint/2010/main" val="1459235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0BA8-0FCD-4131-94DE-1A08D580A2F2}"/>
              </a:ext>
            </a:extLst>
          </p:cNvPr>
          <p:cNvSpPr>
            <a:spLocks noGrp="1"/>
          </p:cNvSpPr>
          <p:nvPr>
            <p:ph type="title"/>
          </p:nvPr>
        </p:nvSpPr>
        <p:spPr/>
        <p:txBody>
          <a:bodyPr/>
          <a:lstStyle/>
          <a:p>
            <a:r>
              <a:rPr lang="en-US" dirty="0"/>
              <a:t>Block 1. Engaged Leadership</a:t>
            </a:r>
          </a:p>
        </p:txBody>
      </p:sp>
      <p:sp>
        <p:nvSpPr>
          <p:cNvPr id="3" name="Content Placeholder 2">
            <a:extLst>
              <a:ext uri="{FF2B5EF4-FFF2-40B4-BE49-F238E27FC236}">
                <a16:creationId xmlns:a16="http://schemas.microsoft.com/office/drawing/2014/main" id="{A9E2CB8B-2AFF-4551-BAB6-7BBAC1647491}"/>
              </a:ext>
            </a:extLst>
          </p:cNvPr>
          <p:cNvSpPr>
            <a:spLocks noGrp="1"/>
          </p:cNvSpPr>
          <p:nvPr>
            <p:ph idx="1"/>
          </p:nvPr>
        </p:nvSpPr>
        <p:spPr>
          <a:xfrm>
            <a:off x="6096000" y="1618210"/>
            <a:ext cx="5641571" cy="4815841"/>
          </a:xfrm>
        </p:spPr>
        <p:txBody>
          <a:bodyPr/>
          <a:lstStyle/>
          <a:p>
            <a:pPr marL="0" indent="0">
              <a:buNone/>
            </a:pPr>
            <a:r>
              <a:rPr lang="en-US" sz="2800" dirty="0"/>
              <a:t>Creating a Practice-wide Vision with Concrete Goals and Objectives  </a:t>
            </a:r>
            <a:r>
              <a:rPr lang="en-US" b="1" dirty="0"/>
              <a:t>   </a:t>
            </a:r>
            <a:endParaRPr lang="en-US" dirty="0"/>
          </a:p>
          <a:p>
            <a:pPr lvl="0"/>
            <a:r>
              <a:rPr lang="en-US" dirty="0"/>
              <a:t>Engaged leadership to drive Practice Transformation</a:t>
            </a:r>
            <a:r>
              <a:rPr lang="en-US" b="1" dirty="0"/>
              <a:t> </a:t>
            </a:r>
          </a:p>
          <a:p>
            <a:pPr lvl="0"/>
            <a:r>
              <a:rPr lang="en-US" dirty="0"/>
              <a:t>Sharing the vision</a:t>
            </a:r>
          </a:p>
          <a:p>
            <a:pPr lvl="0"/>
            <a:r>
              <a:rPr lang="en-US" dirty="0"/>
              <a:t>Leading with care</a:t>
            </a:r>
            <a:r>
              <a:rPr lang="en-US" b="1" dirty="0"/>
              <a:t> </a:t>
            </a:r>
          </a:p>
          <a:p>
            <a:pPr lvl="0"/>
            <a:r>
              <a:rPr lang="en-US" dirty="0"/>
              <a:t>Leadership at all levels of the organization </a:t>
            </a:r>
          </a:p>
          <a:p>
            <a:pPr lvl="0"/>
            <a:r>
              <a:rPr lang="en-US" dirty="0"/>
              <a:t>Problem solving </a:t>
            </a:r>
          </a:p>
          <a:p>
            <a:endParaRPr lang="en-US" dirty="0"/>
          </a:p>
        </p:txBody>
      </p:sp>
      <p:pic>
        <p:nvPicPr>
          <p:cNvPr id="5" name="Picture 4">
            <a:extLst>
              <a:ext uri="{FF2B5EF4-FFF2-40B4-BE49-F238E27FC236}">
                <a16:creationId xmlns:a16="http://schemas.microsoft.com/office/drawing/2014/main" id="{22C65D51-7452-487A-A322-EB1E075BCA1F}"/>
              </a:ext>
            </a:extLst>
          </p:cNvPr>
          <p:cNvPicPr>
            <a:picLocks noChangeAspect="1"/>
          </p:cNvPicPr>
          <p:nvPr/>
        </p:nvPicPr>
        <p:blipFill>
          <a:blip r:embed="rId2"/>
          <a:stretch>
            <a:fillRect/>
          </a:stretch>
        </p:blipFill>
        <p:spPr>
          <a:xfrm>
            <a:off x="987829" y="1618210"/>
            <a:ext cx="4815841" cy="4815841"/>
          </a:xfrm>
          <a:prstGeom prst="rect">
            <a:avLst/>
          </a:prstGeom>
        </p:spPr>
      </p:pic>
    </p:spTree>
    <p:extLst>
      <p:ext uri="{BB962C8B-B14F-4D97-AF65-F5344CB8AC3E}">
        <p14:creationId xmlns:p14="http://schemas.microsoft.com/office/powerpoint/2010/main" val="3237047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19E28B-721B-4D0D-A1D3-78EAC5725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4DEFF5-6C89-4DE8-9673-3BA5C6FE7D4D}"/>
              </a:ext>
            </a:extLst>
          </p:cNvPr>
          <p:cNvSpPr>
            <a:spLocks noGrp="1"/>
          </p:cNvSpPr>
          <p:nvPr>
            <p:ph type="title"/>
          </p:nvPr>
        </p:nvSpPr>
        <p:spPr>
          <a:xfrm>
            <a:off x="649224" y="645106"/>
            <a:ext cx="5122652" cy="1259894"/>
          </a:xfrm>
        </p:spPr>
        <p:txBody>
          <a:bodyPr>
            <a:normAutofit/>
          </a:bodyPr>
          <a:lstStyle/>
          <a:p>
            <a:r>
              <a:rPr lang="en-US" dirty="0"/>
              <a:t>Block 2. Data-Driven Improvement</a:t>
            </a:r>
          </a:p>
        </p:txBody>
      </p:sp>
      <p:sp>
        <p:nvSpPr>
          <p:cNvPr id="11" name="Rectangle 10">
            <a:extLst>
              <a:ext uri="{FF2B5EF4-FFF2-40B4-BE49-F238E27FC236}">
                <a16:creationId xmlns:a16="http://schemas.microsoft.com/office/drawing/2014/main" id="{359E45B9-0D24-465E-84AD-FEDBA836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7A6871D-E6AB-4D34-ADA6-F167A1D045FD}"/>
              </a:ext>
            </a:extLst>
          </p:cNvPr>
          <p:cNvSpPr>
            <a:spLocks noGrp="1"/>
          </p:cNvSpPr>
          <p:nvPr>
            <p:ph idx="1"/>
          </p:nvPr>
        </p:nvSpPr>
        <p:spPr>
          <a:xfrm>
            <a:off x="649225" y="2133600"/>
            <a:ext cx="5122652" cy="3759253"/>
          </a:xfrm>
        </p:spPr>
        <p:txBody>
          <a:bodyPr>
            <a:normAutofit/>
          </a:bodyPr>
          <a:lstStyle/>
          <a:p>
            <a:pPr marL="0" indent="0">
              <a:buNone/>
            </a:pPr>
            <a:r>
              <a:rPr lang="en-US" b="1" dirty="0"/>
              <a:t>Data Driven Improvement Using Computer-Based Technology </a:t>
            </a:r>
            <a:endParaRPr lang="en-US" dirty="0"/>
          </a:p>
          <a:p>
            <a:pPr lvl="1"/>
            <a:r>
              <a:rPr lang="en-US" dirty="0"/>
              <a:t>Utilize EMR data for targeting populations and Social Determinants of Health</a:t>
            </a:r>
          </a:p>
          <a:p>
            <a:pPr lvl="1"/>
            <a:r>
              <a:rPr lang="en-US" dirty="0"/>
              <a:t>Define metrics for measuring improvement</a:t>
            </a:r>
          </a:p>
          <a:p>
            <a:pPr lvl="1"/>
            <a:r>
              <a:rPr lang="en-US" dirty="0"/>
              <a:t>Improve awareness, knowledge and skills about data analytics and the factors that influence outcomes</a:t>
            </a:r>
          </a:p>
          <a:p>
            <a:pPr lvl="1"/>
            <a:r>
              <a:rPr lang="en-US" dirty="0"/>
              <a:t>Optimize use of tools and/or technology that support data </a:t>
            </a:r>
          </a:p>
          <a:p>
            <a:pPr lvl="1"/>
            <a:endParaRPr lang="en-US" dirty="0"/>
          </a:p>
          <a:p>
            <a:pPr lvl="1"/>
            <a:endParaRPr lang="en-US" dirty="0"/>
          </a:p>
          <a:p>
            <a:endParaRPr lang="en-US" dirty="0"/>
          </a:p>
        </p:txBody>
      </p:sp>
      <p:pic>
        <p:nvPicPr>
          <p:cNvPr id="4" name="Picture 3">
            <a:extLst>
              <a:ext uri="{FF2B5EF4-FFF2-40B4-BE49-F238E27FC236}">
                <a16:creationId xmlns:a16="http://schemas.microsoft.com/office/drawing/2014/main" id="{F32ADBD9-211C-4E0D-98A5-8BF42872C17C}"/>
              </a:ext>
            </a:extLst>
          </p:cNvPr>
          <p:cNvPicPr>
            <a:picLocks noChangeAspect="1"/>
          </p:cNvPicPr>
          <p:nvPr/>
        </p:nvPicPr>
        <p:blipFill>
          <a:blip r:embed="rId2"/>
          <a:stretch>
            <a:fillRect/>
          </a:stretch>
        </p:blipFill>
        <p:spPr>
          <a:xfrm>
            <a:off x="6091916" y="1170104"/>
            <a:ext cx="5451627" cy="4197751"/>
          </a:xfrm>
          <a:prstGeom prst="rect">
            <a:avLst/>
          </a:prstGeom>
        </p:spPr>
      </p:pic>
      <p:sp>
        <p:nvSpPr>
          <p:cNvPr id="13" name="Freeform 12">
            <a:extLst>
              <a:ext uri="{FF2B5EF4-FFF2-40B4-BE49-F238E27FC236}">
                <a16:creationId xmlns:a16="http://schemas.microsoft.com/office/drawing/2014/main" id="{1F36A2FB-17CD-4DA6-9D8A-BFD6ADF6A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0A696357-B315-4D9E-BB00-C5180F54B0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472F6C6C-999D-43D5-AC07-AF3425144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EC04F56B-9315-467D-9EEF-52DE7F0B5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DD2E1F9-A2DB-490F-B8B9-2F1C4C42FD29}"/>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Block 3. Empanelment</a:t>
            </a:r>
          </a:p>
        </p:txBody>
      </p:sp>
      <p:sp>
        <p:nvSpPr>
          <p:cNvPr id="3" name="Content Placeholder 2">
            <a:extLst>
              <a:ext uri="{FF2B5EF4-FFF2-40B4-BE49-F238E27FC236}">
                <a16:creationId xmlns:a16="http://schemas.microsoft.com/office/drawing/2014/main" id="{05BB8080-71BE-4E34-A9D4-FB395297B25D}"/>
              </a:ext>
            </a:extLst>
          </p:cNvPr>
          <p:cNvSpPr>
            <a:spLocks noGrp="1"/>
          </p:cNvSpPr>
          <p:nvPr>
            <p:ph idx="1"/>
          </p:nvPr>
        </p:nvSpPr>
        <p:spPr>
          <a:xfrm>
            <a:off x="541866" y="2032000"/>
            <a:ext cx="7145867" cy="3879222"/>
          </a:xfrm>
        </p:spPr>
        <p:txBody>
          <a:bodyPr>
            <a:normAutofit/>
          </a:bodyPr>
          <a:lstStyle/>
          <a:p>
            <a:pPr marL="0" indent="0">
              <a:lnSpc>
                <a:spcPct val="90000"/>
              </a:lnSpc>
              <a:buNone/>
            </a:pPr>
            <a:r>
              <a:rPr lang="en-US" sz="1500">
                <a:solidFill>
                  <a:srgbClr val="FEFFFF"/>
                </a:solidFill>
              </a:rPr>
              <a:t>Empanelment </a:t>
            </a:r>
            <a:r>
              <a:rPr lang="en-US" sz="1500" b="1">
                <a:solidFill>
                  <a:srgbClr val="FEFFFF"/>
                </a:solidFill>
              </a:rPr>
              <a:t>- </a:t>
            </a:r>
            <a:r>
              <a:rPr lang="en-US" sz="1500">
                <a:solidFill>
                  <a:srgbClr val="FEFFFF"/>
                </a:solidFill>
              </a:rPr>
              <a:t>assigning individual patients to individual primary care providers (PCP) and care teams with sensitivity to patient and family preference - consider gender, class and cultural needs (cultural competencies). </a:t>
            </a:r>
          </a:p>
          <a:p>
            <a:pPr marL="0" indent="0">
              <a:lnSpc>
                <a:spcPct val="90000"/>
              </a:lnSpc>
              <a:buNone/>
            </a:pPr>
            <a:r>
              <a:rPr lang="en-US" sz="1500">
                <a:solidFill>
                  <a:srgbClr val="FEFFFF"/>
                </a:solidFill>
              </a:rPr>
              <a:t>Having responsibility for a specific panel of patients means care teams can track and monitor progress against goals on that population of patients. Empanelment also allows for more longitudinal patient-provider relationships, which in turn result in improved health outcomes.</a:t>
            </a:r>
          </a:p>
          <a:p>
            <a:pPr lvl="0">
              <a:lnSpc>
                <a:spcPct val="90000"/>
              </a:lnSpc>
            </a:pPr>
            <a:r>
              <a:rPr lang="en-US" sz="1500">
                <a:solidFill>
                  <a:srgbClr val="FEFFFF"/>
                </a:solidFill>
              </a:rPr>
              <a:t>Behavioral health needs</a:t>
            </a:r>
          </a:p>
          <a:p>
            <a:pPr lvl="0">
              <a:lnSpc>
                <a:spcPct val="90000"/>
              </a:lnSpc>
            </a:pPr>
            <a:r>
              <a:rPr lang="en-US" sz="1500">
                <a:solidFill>
                  <a:srgbClr val="FEFFFF"/>
                </a:solidFill>
              </a:rPr>
              <a:t>Cultural competencies </a:t>
            </a:r>
          </a:p>
          <a:p>
            <a:pPr lvl="0">
              <a:lnSpc>
                <a:spcPct val="90000"/>
              </a:lnSpc>
            </a:pPr>
            <a:r>
              <a:rPr lang="en-US" sz="1500">
                <a:solidFill>
                  <a:srgbClr val="FEFFFF"/>
                </a:solidFill>
              </a:rPr>
              <a:t>Health disparities across sub-populations</a:t>
            </a:r>
          </a:p>
          <a:p>
            <a:pPr lvl="0">
              <a:lnSpc>
                <a:spcPct val="90000"/>
              </a:lnSpc>
            </a:pPr>
            <a:r>
              <a:rPr lang="en-US" sz="1500">
                <a:solidFill>
                  <a:srgbClr val="FEFFFF"/>
                </a:solidFill>
              </a:rPr>
              <a:t>Provide training to increase cultural awareness, knowledge, and skills</a:t>
            </a:r>
          </a:p>
          <a:p>
            <a:pPr lvl="0">
              <a:lnSpc>
                <a:spcPct val="90000"/>
              </a:lnSpc>
            </a:pPr>
            <a:r>
              <a:rPr lang="en-US" sz="1500">
                <a:solidFill>
                  <a:srgbClr val="FEFFFF"/>
                </a:solidFill>
              </a:rPr>
              <a:t>Recruit and retain minority staff to address communication barriers</a:t>
            </a:r>
          </a:p>
          <a:p>
            <a:pPr marL="0" indent="0">
              <a:lnSpc>
                <a:spcPct val="90000"/>
              </a:lnSpc>
              <a:buNone/>
            </a:pPr>
            <a:endParaRPr lang="en-US" sz="1500">
              <a:solidFill>
                <a:srgbClr val="FEFFFF"/>
              </a:solidFill>
            </a:endParaRPr>
          </a:p>
        </p:txBody>
      </p:sp>
      <p:pic>
        <p:nvPicPr>
          <p:cNvPr id="7" name="Graphic 6" descr="Group">
            <a:extLst>
              <a:ext uri="{FF2B5EF4-FFF2-40B4-BE49-F238E27FC236}">
                <a16:creationId xmlns:a16="http://schemas.microsoft.com/office/drawing/2014/main" id="{53557254-E228-4D46-BC3F-FC29BB6B80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13057" y="2462282"/>
            <a:ext cx="3001931" cy="3001931"/>
          </a:xfrm>
          <a:prstGeom prst="rect">
            <a:avLst/>
          </a:prstGeom>
        </p:spPr>
      </p:pic>
    </p:spTree>
    <p:extLst>
      <p:ext uri="{BB962C8B-B14F-4D97-AF65-F5344CB8AC3E}">
        <p14:creationId xmlns:p14="http://schemas.microsoft.com/office/powerpoint/2010/main" val="727868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0DD65-C85D-4725-B861-B483E5209481}"/>
              </a:ext>
            </a:extLst>
          </p:cNvPr>
          <p:cNvSpPr>
            <a:spLocks noGrp="1"/>
          </p:cNvSpPr>
          <p:nvPr>
            <p:ph type="title"/>
          </p:nvPr>
        </p:nvSpPr>
        <p:spPr>
          <a:xfrm>
            <a:off x="7460981" y="512103"/>
            <a:ext cx="3930041" cy="1280890"/>
          </a:xfrm>
        </p:spPr>
        <p:txBody>
          <a:bodyPr>
            <a:normAutofit fontScale="90000"/>
          </a:bodyPr>
          <a:lstStyle/>
          <a:p>
            <a:r>
              <a:rPr lang="en-US" sz="3200" dirty="0"/>
              <a:t>How to Manage the Patient Population</a:t>
            </a:r>
          </a:p>
        </p:txBody>
      </p:sp>
      <p:pic>
        <p:nvPicPr>
          <p:cNvPr id="6" name="Picture 5" descr="A screenshot of a cell phone&#10;&#10;Description automatically generated">
            <a:extLst>
              <a:ext uri="{FF2B5EF4-FFF2-40B4-BE49-F238E27FC236}">
                <a16:creationId xmlns:a16="http://schemas.microsoft.com/office/drawing/2014/main" id="{47415D96-B3B4-4A97-986B-02E428DFF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403" y="2168435"/>
            <a:ext cx="7296876" cy="4177462"/>
          </a:xfrm>
          <a:prstGeom prst="rect">
            <a:avLst/>
          </a:prstGeom>
        </p:spPr>
      </p:pic>
      <p:pic>
        <p:nvPicPr>
          <p:cNvPr id="9" name="Content Placeholder 3">
            <a:extLst>
              <a:ext uri="{FF2B5EF4-FFF2-40B4-BE49-F238E27FC236}">
                <a16:creationId xmlns:a16="http://schemas.microsoft.com/office/drawing/2014/main" id="{BAAE6E6D-0776-42A3-9E63-563C4CBEF25C}"/>
              </a:ext>
            </a:extLst>
          </p:cNvPr>
          <p:cNvPicPr>
            <a:picLocks noChangeAspect="1"/>
          </p:cNvPicPr>
          <p:nvPr/>
        </p:nvPicPr>
        <p:blipFill>
          <a:blip r:embed="rId3"/>
          <a:stretch>
            <a:fillRect/>
          </a:stretch>
        </p:blipFill>
        <p:spPr>
          <a:xfrm>
            <a:off x="209722" y="332080"/>
            <a:ext cx="5311046" cy="3770843"/>
          </a:xfrm>
          <a:prstGeom prst="rect">
            <a:avLst/>
          </a:prstGeom>
        </p:spPr>
      </p:pic>
    </p:spTree>
    <p:extLst>
      <p:ext uri="{BB962C8B-B14F-4D97-AF65-F5344CB8AC3E}">
        <p14:creationId xmlns:p14="http://schemas.microsoft.com/office/powerpoint/2010/main" val="666993340"/>
      </p:ext>
    </p:extLst>
  </p:cSld>
  <p:clrMapOvr>
    <a:masterClrMapping/>
  </p:clrMapOvr>
</p:sld>
</file>

<file path=ppt/theme/theme1.xml><?xml version="1.0" encoding="utf-8"?>
<a:theme xmlns:a="http://schemas.openxmlformats.org/drawingml/2006/main" name="Wisp">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otalTime>62</TotalTime>
  <Words>796</Words>
  <Application>Microsoft Office PowerPoint</Application>
  <PresentationFormat>Widescreen</PresentationFormat>
  <Paragraphs>98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Century Gothic</vt:lpstr>
      <vt:lpstr>Trebuchet MS</vt:lpstr>
      <vt:lpstr>Wingdings 3</vt:lpstr>
      <vt:lpstr>Wisp</vt:lpstr>
      <vt:lpstr>Practice Transformation</vt:lpstr>
      <vt:lpstr>What is Practice Transformation?</vt:lpstr>
      <vt:lpstr>The Quadruple AIM</vt:lpstr>
      <vt:lpstr>PowerPoint Presentation</vt:lpstr>
      <vt:lpstr>Patient-Centered Medical Home</vt:lpstr>
      <vt:lpstr>Block 1. Engaged Leadership</vt:lpstr>
      <vt:lpstr>Block 2. Data-Driven Improvement</vt:lpstr>
      <vt:lpstr>Block 3. Empanelment</vt:lpstr>
      <vt:lpstr>How to Manage the Patient Population</vt:lpstr>
      <vt:lpstr>Block 4. Team-Based Care</vt:lpstr>
      <vt:lpstr>Block 5. Patient-Team Partnership</vt:lpstr>
      <vt:lpstr>Block 6. Population Management</vt:lpstr>
      <vt:lpstr>Block 7. Continuity of Care</vt:lpstr>
      <vt:lpstr>Block 8. Prompt Access to Care for Patients</vt:lpstr>
      <vt:lpstr>Block 9. Comprehensiveness and Care Coordination</vt:lpstr>
      <vt:lpstr>Block 10. Template of the Future </vt:lpstr>
      <vt:lpstr>Putting it all Together…</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Transformation</dc:title>
  <dc:creator>kjerome2010@gmail.com</dc:creator>
  <cp:lastModifiedBy>egreenberg</cp:lastModifiedBy>
  <cp:revision>12</cp:revision>
  <dcterms:created xsi:type="dcterms:W3CDTF">2019-04-12T21:22:07Z</dcterms:created>
  <dcterms:modified xsi:type="dcterms:W3CDTF">2020-11-18T15:22:21Z</dcterms:modified>
</cp:coreProperties>
</file>